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87" r:id="rId3"/>
    <p:sldId id="339" r:id="rId4"/>
    <p:sldId id="258" r:id="rId5"/>
    <p:sldId id="473" r:id="rId6"/>
    <p:sldId id="474" r:id="rId7"/>
    <p:sldId id="475" r:id="rId8"/>
    <p:sldId id="476" r:id="rId9"/>
    <p:sldId id="518" r:id="rId10"/>
    <p:sldId id="524" r:id="rId11"/>
    <p:sldId id="519" r:id="rId12"/>
    <p:sldId id="477" r:id="rId13"/>
    <p:sldId id="478" r:id="rId14"/>
    <p:sldId id="479" r:id="rId15"/>
    <p:sldId id="413" r:id="rId16"/>
    <p:sldId id="482" r:id="rId17"/>
    <p:sldId id="471" r:id="rId18"/>
    <p:sldId id="480" r:id="rId19"/>
    <p:sldId id="481" r:id="rId20"/>
    <p:sldId id="483" r:id="rId21"/>
    <p:sldId id="525" r:id="rId22"/>
    <p:sldId id="484" r:id="rId23"/>
    <p:sldId id="520" r:id="rId24"/>
    <p:sldId id="521" r:id="rId25"/>
    <p:sldId id="523" r:id="rId26"/>
    <p:sldId id="506" r:id="rId27"/>
    <p:sldId id="507" r:id="rId28"/>
    <p:sldId id="508" r:id="rId29"/>
    <p:sldId id="509" r:id="rId30"/>
    <p:sldId id="510" r:id="rId31"/>
    <p:sldId id="511" r:id="rId32"/>
    <p:sldId id="512" r:id="rId33"/>
    <p:sldId id="513" r:id="rId34"/>
    <p:sldId id="516" r:id="rId35"/>
    <p:sldId id="522" r:id="rId36"/>
    <p:sldId id="514" r:id="rId37"/>
    <p:sldId id="323" r:id="rId38"/>
    <p:sldId id="515" r:id="rId39"/>
    <p:sldId id="441" r:id="rId4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0304"/>
    <a:srgbClr val="B30002"/>
    <a:srgbClr val="000BF4"/>
    <a:srgbClr val="00E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94"/>
    <p:restoredTop sz="96405"/>
  </p:normalViewPr>
  <p:slideViewPr>
    <p:cSldViewPr snapToGrid="0" snapToObjects="1">
      <p:cViewPr varScale="1">
        <p:scale>
          <a:sx n="153" d="100"/>
          <a:sy n="153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15DB-1FD1-6041-A475-2D3895381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D5305-2ABA-A34E-843A-D906DEF1E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F136F-4673-7E4C-8BB0-79C35938D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8051-66BA-7F4A-A390-15D185AC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B62E4-8205-B24C-A1CA-A07A85F4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04896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0DA0-8FF4-EF44-9FD8-83DC68F7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68EC3-BA57-CF4D-AD3E-0BA6C17AE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03B3-94FF-0843-A152-E9EBD22F3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5F020-CA9E-C74A-A1C5-77AE67CC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7B04A-BBD0-EA4C-81DF-BC1FB3ED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7130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63712-1A48-A844-8D65-6E335EA049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B6E0C-A0E9-124F-947C-794B7D302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D7245-31F2-7043-97D0-8196FD45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4340-7479-014E-A57C-4410C761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9AB6B-5785-9B4F-B615-04671E8A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0847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B39FC-C4CF-B54C-BD21-4A29C64D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F8B46-F421-F545-ADF2-7878331BA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E60C7-54F9-8E44-B2B5-7CC5DBAD1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67EF1-9416-0F46-BA6D-4F53F874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95E47-C747-6149-A008-5F525680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86308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B5F9-2143-D54B-9213-1CC210FA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42B0B-C55E-1B46-B34B-9F1BA0F26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90275-6CAE-2A46-9F4C-016AD6918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300CE-7E3B-8147-B9B3-116B1C6A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971C9-1D59-5148-AC4B-88DEEE30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78219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F5AC-F084-854F-B9FE-F9F8DFA4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4ABD4-37D2-9848-9D48-7B956CF0A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3DCED-78DD-7340-A0D1-4F23BACAC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919BC-A222-1749-A503-B6B37C6E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A224E-CEF3-3945-B0B3-1004AB9B3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01BC0-6C04-3D48-93D2-CA819E14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1700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1A64-02CE-7241-9786-4F5012EC7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88599-2C34-2340-B6C6-96A651D45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E1152-2012-1E43-85E0-CE82DE3B2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BADB07-E1AB-C145-B587-95F8B60ED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F5745-E6C5-664B-B934-E119FE11AB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1D0683-EF81-304D-BE14-39828290C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A7099-D91A-8F4B-8E2E-D51FB8C1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6D073-E448-0145-B38C-0F49711B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563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1911-E922-3844-A380-705E8C53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B7295-A75B-4142-8840-C674FD141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A43E3-87C8-1C47-87A9-13BCE47DB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22826-B996-BA4A-AF1D-250A92CE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5629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52405B-AFC6-A243-992E-FCD28570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A300A-CBA2-EF43-90D7-CB0280928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50203-A9C1-1647-9D11-9DE62AA0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604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BA78-C642-294A-A73F-F994BE10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D56C1-C4BC-4847-BED4-2701F61B2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1A6F1-1FB3-3A4E-8D30-97AB014A5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59231-63B7-DE44-8B93-F6416FA2D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04FDD-2D42-F14F-90C2-06078D85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F1AAF-68FB-1746-BC5F-74921092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5764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F119-680C-D841-B34B-3490973B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4A0F81-AE05-D546-B8C8-07DF9512C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FCC85-CFE3-9245-AD1A-9C93E52A3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93AEA-BCE0-BF4E-B430-B91A2B98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B9818-1E5F-3844-BB7B-D48E3BC3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0522B-A541-8A41-A3C1-92110A50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6375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B7AD3C-4906-A343-AC8A-390B87BC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CCFA-CB8C-7045-A25C-E6E4615EB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125C4-F73C-834C-A494-F403BCBA6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5EF6-B753-6845-8DDE-8B2F1383A3EE}" type="datetimeFigureOut">
              <a:rPr lang="en-CN" smtClean="0"/>
              <a:t>2021/12/20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AFAA9-F77B-EE4F-96DA-679042F4F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DCCD5-FF31-CB47-936E-B99A5C00D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882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57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90.png"/><Relationship Id="rId7" Type="http://schemas.openxmlformats.org/officeDocument/2006/relationships/image" Target="../media/image65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60.png"/><Relationship Id="rId4" Type="http://schemas.openxmlformats.org/officeDocument/2006/relationships/image" Target="../media/image600.png"/><Relationship Id="rId9" Type="http://schemas.openxmlformats.org/officeDocument/2006/relationships/image" Target="../media/image6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7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0.png"/><Relationship Id="rId7" Type="http://schemas.openxmlformats.org/officeDocument/2006/relationships/image" Target="../media/image116.png"/><Relationship Id="rId12" Type="http://schemas.openxmlformats.org/officeDocument/2006/relationships/image" Target="../media/image11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8.png"/><Relationship Id="rId5" Type="http://schemas.openxmlformats.org/officeDocument/2006/relationships/image" Target="../media/image1140.png"/><Relationship Id="rId10" Type="http://schemas.openxmlformats.org/officeDocument/2006/relationships/image" Target="../media/image113.png"/><Relationship Id="rId4" Type="http://schemas.openxmlformats.org/officeDocument/2006/relationships/image" Target="../media/image114.png"/><Relationship Id="rId9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0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3" Type="http://schemas.openxmlformats.org/officeDocument/2006/relationships/image" Target="../media/image1230.png"/><Relationship Id="rId7" Type="http://schemas.openxmlformats.org/officeDocument/2006/relationships/image" Target="../media/image1270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0.png"/><Relationship Id="rId5" Type="http://schemas.openxmlformats.org/officeDocument/2006/relationships/image" Target="../media/image1250.png"/><Relationship Id="rId10" Type="http://schemas.openxmlformats.org/officeDocument/2006/relationships/image" Target="../media/image1300.png"/><Relationship Id="rId4" Type="http://schemas.openxmlformats.org/officeDocument/2006/relationships/image" Target="../media/image1240.png"/><Relationship Id="rId9" Type="http://schemas.openxmlformats.org/officeDocument/2006/relationships/image" Target="../media/image129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320.png"/><Relationship Id="rId7" Type="http://schemas.openxmlformats.org/officeDocument/2006/relationships/image" Target="../media/image136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0.png"/><Relationship Id="rId4" Type="http://schemas.openxmlformats.org/officeDocument/2006/relationships/image" Target="../media/image13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0.png"/><Relationship Id="rId3" Type="http://schemas.openxmlformats.org/officeDocument/2006/relationships/image" Target="../media/image1370.png"/><Relationship Id="rId7" Type="http://schemas.openxmlformats.org/officeDocument/2006/relationships/image" Target="../media/image141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11" Type="http://schemas.openxmlformats.org/officeDocument/2006/relationships/image" Target="../media/image1440.png"/><Relationship Id="rId5" Type="http://schemas.openxmlformats.org/officeDocument/2006/relationships/image" Target="../media/image1390.png"/><Relationship Id="rId10" Type="http://schemas.openxmlformats.org/officeDocument/2006/relationships/image" Target="../media/image1430.png"/><Relationship Id="rId4" Type="http://schemas.openxmlformats.org/officeDocument/2006/relationships/image" Target="../media/image1380.png"/><Relationship Id="rId9" Type="http://schemas.openxmlformats.org/officeDocument/2006/relationships/image" Target="../media/image12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915" y="1963982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sz="4400" b="1" dirty="0"/>
              <a:t>GAMES103: Intro to Physics-Based Animation</a:t>
            </a:r>
            <a:endParaRPr kumimoji="1" lang="zh-CN" altLang="en-US" sz="44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371EAF-5867-374F-AC96-758B0A75D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3930" y="3429000"/>
            <a:ext cx="8065228" cy="1493500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Linear Finite Element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</a:t>
            </a:fld>
            <a:endParaRPr kumimoji="1" lang="zh-CN" altLang="en-US" dirty="0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7D73C640-F0C3-024F-933C-613F8958CF5E}"/>
              </a:ext>
            </a:extLst>
          </p:cNvPr>
          <p:cNvSpPr txBox="1">
            <a:spLocks/>
          </p:cNvSpPr>
          <p:nvPr/>
        </p:nvSpPr>
        <p:spPr>
          <a:xfrm>
            <a:off x="2196330" y="4689285"/>
            <a:ext cx="8065228" cy="1493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dirty="0"/>
              <a:t>Huamin Wang</a:t>
            </a:r>
          </a:p>
          <a:p>
            <a:endParaRPr kumimoji="1" lang="en-US" altLang="zh-CN" sz="4000" dirty="0"/>
          </a:p>
          <a:p>
            <a:r>
              <a:rPr kumimoji="1" lang="en-US" altLang="zh-CN" sz="4000" dirty="0"/>
              <a:t>Dec 2021</a:t>
            </a:r>
          </a:p>
        </p:txBody>
      </p:sp>
    </p:spTree>
    <p:extLst>
      <p:ext uri="{BB962C8B-B14F-4D97-AF65-F5344CB8AC3E}">
        <p14:creationId xmlns:p14="http://schemas.microsoft.com/office/powerpoint/2010/main" val="182899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06A8766-C897-2B4F-A6C0-BA7250089087}"/>
              </a:ext>
            </a:extLst>
          </p:cNvPr>
          <p:cNvSpPr txBox="1">
            <a:spLocks/>
          </p:cNvSpPr>
          <p:nvPr/>
        </p:nvSpPr>
        <p:spPr>
          <a:xfrm>
            <a:off x="676107" y="970255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Together, we get:</a:t>
            </a:r>
            <a:endParaRPr lang="en-CN" sz="2400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A4144B0B-E07E-BD45-B8C0-8FBC1B9398BF}"/>
              </a:ext>
            </a:extLst>
          </p:cNvPr>
          <p:cNvSpPr txBox="1">
            <a:spLocks/>
          </p:cNvSpPr>
          <p:nvPr/>
        </p:nvSpPr>
        <p:spPr>
          <a:xfrm>
            <a:off x="857602" y="83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b="1" dirty="0"/>
              <a:t>Forces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CB9C595-9530-8A4C-8209-B40AB96FF410}"/>
                  </a:ext>
                </a:extLst>
              </p:cNvPr>
              <p:cNvSpPr/>
              <p:nvPr/>
            </p:nvSpPr>
            <p:spPr>
              <a:xfrm>
                <a:off x="1127091" y="4709329"/>
                <a:ext cx="5822363" cy="1279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altLang="zh-CN" b="1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altLang="zh-CN" b="1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zh-CN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b="1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altLang="zh-CN" b="1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b="1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CB9C595-9530-8A4C-8209-B40AB96FF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091" y="4709329"/>
                <a:ext cx="5822363" cy="12791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5D13F1-94BA-9243-8AEB-7AB1B06D7864}"/>
                  </a:ext>
                </a:extLst>
              </p:cNvPr>
              <p:cNvSpPr/>
              <p:nvPr/>
            </p:nvSpPr>
            <p:spPr>
              <a:xfrm>
                <a:off x="421615" y="1761581"/>
                <a:ext cx="6096000" cy="72628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den>
                              </m:f>
                              <m:box>
                                <m:box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f>
                                    <m:f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𝑣𝑣</m:t>
                                          </m:r>
                                        </m:sub>
                                      </m:sSub>
                                    </m:den>
                                  </m:f>
                                  <m:box>
                                    <m:box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f>
                                        <m:f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𝑣𝑣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box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𝑢𝑣</m:t>
                                          </m:r>
                                        </m:sub>
                                      </m:sSub>
                                    </m:den>
                                  </m:f>
                                  <m:box>
                                    <m:box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f>
                                        <m:f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𝑢𝑣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box>
                                </m:e>
                              </m:box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5D13F1-94BA-9243-8AEB-7AB1B06D78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15" y="1761581"/>
                <a:ext cx="6096000" cy="726289"/>
              </a:xfrm>
              <a:prstGeom prst="rect">
                <a:avLst/>
              </a:prstGeom>
              <a:blipFill>
                <a:blip r:embed="rId3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AE3D8D9-2CDC-AF4A-8F52-6A426BEC6CBB}"/>
                  </a:ext>
                </a:extLst>
              </p:cNvPr>
              <p:cNvSpPr/>
              <p:nvPr/>
            </p:nvSpPr>
            <p:spPr>
              <a:xfrm>
                <a:off x="1204895" y="2534336"/>
                <a:ext cx="10987105" cy="665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lang="en-US" altLang="zh-CN" b="1" dirty="0">
                              <a:ea typeface="Cambria Math" panose="02040503050406030204" pitchFamily="18" charset="0"/>
                            </a:rPr>
                            <m:t> </m:t>
                          </m:r>
                          <m:box>
                            <m:box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box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</m:den>
                          </m:f>
                          <m:box>
                            <m:box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box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box>
                            <m:box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box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𝑢𝑣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altLang="zh-CN" b="1" dirty="0">
                              <a:ea typeface="Cambria Math" panose="02040503050406030204" pitchFamily="18" charset="0"/>
                            </a:rPr>
                            <m:t> </m:t>
                          </m:r>
                          <m:box>
                            <m:box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box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AE3D8D9-2CDC-AF4A-8F52-6A426BEC6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895" y="2534336"/>
                <a:ext cx="10987105" cy="6658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2A6601-4490-B642-8B84-BCF0C15B4328}"/>
                  </a:ext>
                </a:extLst>
              </p:cNvPr>
              <p:cNvSpPr/>
              <p:nvPr/>
            </p:nvSpPr>
            <p:spPr>
              <a:xfrm>
                <a:off x="-1242752" y="3301956"/>
                <a:ext cx="10987105" cy="14073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en-US" altLang="zh-CN" b="1" dirty="0"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box>
                                      <m:box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box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𝑢𝑣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m:rPr>
                                        <m:nor/>
                                      </m:rPr>
                                      <a:rPr lang="en-US" altLang="zh-CN" b="1" dirty="0"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box>
                                      <m:box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box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𝑢𝑣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box>
                                      <m:box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box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𝑣𝑣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box>
                                      <m:box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box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2A6601-4490-B642-8B84-BCF0C15B4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2752" y="3301956"/>
                <a:ext cx="10987105" cy="1407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8B8B01C-1F12-E84D-97D0-39D748A60358}"/>
                  </a:ext>
                </a:extLst>
              </p:cNvPr>
              <p:cNvSpPr/>
              <p:nvPr/>
            </p:nvSpPr>
            <p:spPr>
              <a:xfrm>
                <a:off x="6833073" y="5094787"/>
                <a:ext cx="1626214" cy="508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b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8B8B01C-1F12-E84D-97D0-39D748A603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073" y="5094787"/>
                <a:ext cx="1626214" cy="508216"/>
              </a:xfrm>
              <a:prstGeom prst="rect">
                <a:avLst/>
              </a:prstGeom>
              <a:blipFill>
                <a:blip r:embed="rId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C665B61A-227B-F547-93D7-2935E69BCD99}"/>
              </a:ext>
            </a:extLst>
          </p:cNvPr>
          <p:cNvSpPr txBox="1">
            <a:spLocks/>
          </p:cNvSpPr>
          <p:nvPr/>
        </p:nvSpPr>
        <p:spPr>
          <a:xfrm>
            <a:off x="2229473" y="5555958"/>
            <a:ext cx="2382368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6"/>
                </a:solidFill>
              </a:rPr>
              <a:t>deformation gradient</a:t>
            </a:r>
            <a:endParaRPr lang="en-CN" sz="1800" dirty="0">
              <a:solidFill>
                <a:schemeClr val="accent6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58946F3-C4A4-B247-A40A-D13FD33F9E79}"/>
              </a:ext>
            </a:extLst>
          </p:cNvPr>
          <p:cNvSpPr txBox="1">
            <a:spLocks/>
          </p:cNvSpPr>
          <p:nvPr/>
        </p:nvSpPr>
        <p:spPr>
          <a:xfrm>
            <a:off x="4482251" y="6030249"/>
            <a:ext cx="3227495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5"/>
                </a:solidFill>
              </a:rPr>
              <a:t>Second </a:t>
            </a:r>
            <a:r>
              <a:rPr lang="en-US" sz="1800" dirty="0" err="1">
                <a:solidFill>
                  <a:schemeClr val="accent5"/>
                </a:solidFill>
              </a:rPr>
              <a:t>Piola</a:t>
            </a:r>
            <a:r>
              <a:rPr lang="en-US" sz="1800" dirty="0">
                <a:solidFill>
                  <a:schemeClr val="accent5"/>
                </a:solidFill>
              </a:rPr>
              <a:t>-Kirchhoff Stress</a:t>
            </a:r>
            <a:endParaRPr lang="en-CN" sz="1800" dirty="0">
              <a:solidFill>
                <a:schemeClr val="accent5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C119BB0-328E-B44F-89E9-EC0FA80AD4C6}"/>
              </a:ext>
            </a:extLst>
          </p:cNvPr>
          <p:cNvSpPr/>
          <p:nvPr/>
        </p:nvSpPr>
        <p:spPr>
          <a:xfrm>
            <a:off x="2003305" y="5146549"/>
            <a:ext cx="2793138" cy="461665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6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DB6A0E5-C193-7543-A4AC-5E1F33403102}"/>
              </a:ext>
            </a:extLst>
          </p:cNvPr>
          <p:cNvSpPr/>
          <p:nvPr/>
        </p:nvSpPr>
        <p:spPr>
          <a:xfrm>
            <a:off x="4813069" y="4659451"/>
            <a:ext cx="1696233" cy="1407373"/>
          </a:xfrm>
          <a:prstGeom prst="round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0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" grpId="0"/>
      <p:bldP spid="17" grpId="0"/>
      <p:bldP spid="18" grpId="0"/>
      <p:bldP spid="27" grpId="0"/>
      <p:bldP spid="31" grpId="0"/>
      <p:bldP spid="35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68222795-3E84-D844-8C9B-C378FED84477}"/>
              </a:ext>
            </a:extLst>
          </p:cNvPr>
          <p:cNvSpPr txBox="1">
            <a:spLocks/>
          </p:cNvSpPr>
          <p:nvPr/>
        </p:nvSpPr>
        <p:spPr>
          <a:xfrm>
            <a:off x="3183775" y="3312223"/>
            <a:ext cx="4763192" cy="712567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06A8766-C897-2B4F-A6C0-BA7250089087}"/>
              </a:ext>
            </a:extLst>
          </p:cNvPr>
          <p:cNvSpPr txBox="1">
            <a:spLocks/>
          </p:cNvSpPr>
          <p:nvPr/>
        </p:nvSpPr>
        <p:spPr>
          <a:xfrm>
            <a:off x="676107" y="164358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In conclusion, we have:</a:t>
            </a:r>
            <a:endParaRPr lang="en-CN" sz="2400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A4144B0B-E07E-BD45-B8C0-8FBC1B9398BF}"/>
              </a:ext>
            </a:extLst>
          </p:cNvPr>
          <p:cNvSpPr txBox="1">
            <a:spLocks/>
          </p:cNvSpPr>
          <p:nvPr/>
        </p:nvSpPr>
        <p:spPr>
          <a:xfrm>
            <a:off x="857602" y="83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b="1" dirty="0"/>
              <a:t>Forces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CB9C595-9530-8A4C-8209-B40AB96FF410}"/>
                  </a:ext>
                </a:extLst>
              </p:cNvPr>
              <p:cNvSpPr/>
              <p:nvPr/>
            </p:nvSpPr>
            <p:spPr>
              <a:xfrm>
                <a:off x="3451323" y="3402588"/>
                <a:ext cx="4650056" cy="479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sz="2400" b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CB9C595-9530-8A4C-8209-B40AB96FF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323" y="3402588"/>
                <a:ext cx="4650056" cy="479298"/>
              </a:xfrm>
              <a:prstGeom prst="rect">
                <a:avLst/>
              </a:prstGeom>
              <a:blipFill>
                <a:blip r:embed="rId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DF2C00C-D2CB-C846-BE9A-F1E95F15B522}"/>
                  </a:ext>
                </a:extLst>
              </p:cNvPr>
              <p:cNvSpPr/>
              <p:nvPr/>
            </p:nvSpPr>
            <p:spPr>
              <a:xfrm>
                <a:off x="676107" y="2372215"/>
                <a:ext cx="6096000" cy="6467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sz="24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DF2C00C-D2CB-C846-BE9A-F1E95F15B5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7" y="2372215"/>
                <a:ext cx="6096000" cy="646780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971EB4A-D83C-6244-ADE1-F1AAD3F3B3CA}"/>
                  </a:ext>
                </a:extLst>
              </p:cNvPr>
              <p:cNvSpPr/>
              <p:nvPr/>
            </p:nvSpPr>
            <p:spPr>
              <a:xfrm>
                <a:off x="4295992" y="2372215"/>
                <a:ext cx="6096000" cy="6467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sz="24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971EB4A-D83C-6244-ADE1-F1AAD3F3B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992" y="2372215"/>
                <a:ext cx="6096000" cy="64678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458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Implementations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12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8C42F93-A12B-F849-A250-964F8061E1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4742" y="1396735"/>
                <a:ext cx="10715886" cy="490669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More details?</a:t>
                </a:r>
              </a:p>
              <a:p>
                <a:pPr lvl="1"/>
                <a:r>
                  <a:rPr lang="en-US" sz="2000" dirty="0" err="1">
                    <a:latin typeface="+mj-lt"/>
                  </a:rPr>
                  <a:t>Volino</a:t>
                </a:r>
                <a:r>
                  <a:rPr lang="en-US" sz="2000" dirty="0">
                    <a:latin typeface="+mj-lt"/>
                  </a:rPr>
                  <a:t> et al. 2009. </a:t>
                </a:r>
                <a:r>
                  <a:rPr lang="en-US" sz="2000" i="1" dirty="0">
                    <a:latin typeface="+mj-lt"/>
                  </a:rPr>
                  <a:t>A simple approach to nonlinear tensile stiffness for accurate cloth simulation</a:t>
                </a:r>
                <a:r>
                  <a:rPr lang="en-US" sz="2000" dirty="0">
                    <a:latin typeface="+mj-lt"/>
                  </a:rPr>
                  <a:t>. TOG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Only talks about cloth (2D reference -&gt; 3D deformation)</a:t>
                </a:r>
                <a:br>
                  <a:rPr lang="en-US" dirty="0"/>
                </a:br>
                <a:endParaRPr lang="en-US" sz="2000" dirty="0"/>
              </a:p>
              <a:p>
                <a:r>
                  <a:rPr lang="en-US" sz="2400" dirty="0">
                    <a:latin typeface="+mj-lt"/>
                  </a:rPr>
                  <a:t>What about tetrahedron (3D reference -&gt; 3D deformation)?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Same idea, but everything is now in 3D.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Deformation gradient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Green strain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Forces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8C42F93-A12B-F849-A250-964F8061E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4742" y="1396735"/>
                <a:ext cx="10715886" cy="4906698"/>
              </a:xfrm>
              <a:blipFill>
                <a:blip r:embed="rId2"/>
                <a:stretch>
                  <a:fillRect l="-828" t="-12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97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79" y="2111271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/>
              <a:t>Finite Volume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660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Traction and Stress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702649" y="1106483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First, let’s consider traction </a:t>
            </a:r>
            <a:r>
              <a:rPr lang="en-US" sz="2400" b="1" dirty="0"/>
              <a:t>t</a:t>
            </a:r>
            <a:r>
              <a:rPr lang="en-US" sz="2400" dirty="0"/>
              <a:t>: the internal force per unit length (area).</a:t>
            </a:r>
            <a:endParaRPr lang="en-CN" sz="24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21068B3-4AAC-984B-8786-7308F9E79C6C}"/>
              </a:ext>
            </a:extLst>
          </p:cNvPr>
          <p:cNvSpPr/>
          <p:nvPr/>
        </p:nvSpPr>
        <p:spPr>
          <a:xfrm>
            <a:off x="641051" y="3969060"/>
            <a:ext cx="115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Interface </a:t>
            </a:r>
            <a:r>
              <a:rPr lang="en-US" i="1" dirty="0">
                <a:latin typeface="+mj-lt"/>
              </a:rPr>
              <a:t>L</a:t>
            </a:r>
            <a:endParaRPr lang="en-CN" i="1" dirty="0">
              <a:latin typeface="+mj-lt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6EFF3F10-5C37-ED49-8AB3-3A5DE68A723F}"/>
              </a:ext>
            </a:extLst>
          </p:cNvPr>
          <p:cNvSpPr/>
          <p:nvPr/>
        </p:nvSpPr>
        <p:spPr>
          <a:xfrm>
            <a:off x="1894594" y="2307352"/>
            <a:ext cx="2160000" cy="2160000"/>
          </a:xfrm>
          <a:prstGeom prst="arc">
            <a:avLst>
              <a:gd name="adj1" fmla="val 8047007"/>
              <a:gd name="adj2" fmla="val 2768717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16D6D9C3-52FC-FD46-80D0-4DE033D30ACA}"/>
              </a:ext>
            </a:extLst>
          </p:cNvPr>
          <p:cNvSpPr/>
          <p:nvPr/>
        </p:nvSpPr>
        <p:spPr>
          <a:xfrm rot="10800000">
            <a:off x="1894594" y="3861832"/>
            <a:ext cx="2160000" cy="2160000"/>
          </a:xfrm>
          <a:prstGeom prst="arc">
            <a:avLst>
              <a:gd name="adj1" fmla="val 8047007"/>
              <a:gd name="adj2" fmla="val 2768717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9106CA0-4901-7347-BC87-EEA256481B8B}"/>
              </a:ext>
            </a:extLst>
          </p:cNvPr>
          <p:cNvSpPr/>
          <p:nvPr/>
        </p:nvSpPr>
        <p:spPr>
          <a:xfrm>
            <a:off x="2229874" y="2906792"/>
            <a:ext cx="1493520" cy="2414000"/>
          </a:xfrm>
          <a:custGeom>
            <a:avLst/>
            <a:gdLst>
              <a:gd name="connsiteX0" fmla="*/ 0 w 1493520"/>
              <a:gd name="connsiteY0" fmla="*/ 1016000 h 1971040"/>
              <a:gd name="connsiteX1" fmla="*/ 751840 w 1493520"/>
              <a:gd name="connsiteY1" fmla="*/ 0 h 1971040"/>
              <a:gd name="connsiteX2" fmla="*/ 1493520 w 1493520"/>
              <a:gd name="connsiteY2" fmla="*/ 1005840 h 1971040"/>
              <a:gd name="connsiteX3" fmla="*/ 701040 w 1493520"/>
              <a:gd name="connsiteY3" fmla="*/ 1971040 h 1971040"/>
              <a:gd name="connsiteX4" fmla="*/ 0 w 1493520"/>
              <a:gd name="connsiteY4" fmla="*/ 1016000 h 197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520" h="1971040">
                <a:moveTo>
                  <a:pt x="0" y="1016000"/>
                </a:moveTo>
                <a:lnTo>
                  <a:pt x="751840" y="0"/>
                </a:lnTo>
                <a:lnTo>
                  <a:pt x="1493520" y="1005840"/>
                </a:lnTo>
                <a:lnTo>
                  <a:pt x="701040" y="1971040"/>
                </a:lnTo>
                <a:lnTo>
                  <a:pt x="0" y="1016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E95BA51-1CBA-B849-9385-75A9EB7F4D37}"/>
              </a:ext>
            </a:extLst>
          </p:cNvPr>
          <p:cNvSpPr/>
          <p:nvPr/>
        </p:nvSpPr>
        <p:spPr>
          <a:xfrm>
            <a:off x="2219714" y="3875960"/>
            <a:ext cx="1503680" cy="514892"/>
          </a:xfrm>
          <a:custGeom>
            <a:avLst/>
            <a:gdLst>
              <a:gd name="connsiteX0" fmla="*/ 0 w 1503680"/>
              <a:gd name="connsiteY0" fmla="*/ 270352 h 514892"/>
              <a:gd name="connsiteX1" fmla="*/ 284480 w 1503680"/>
              <a:gd name="connsiteY1" fmla="*/ 6192 h 514892"/>
              <a:gd name="connsiteX2" fmla="*/ 812800 w 1503680"/>
              <a:gd name="connsiteY2" fmla="*/ 504032 h 514892"/>
              <a:gd name="connsiteX3" fmla="*/ 1503680 w 1503680"/>
              <a:gd name="connsiteY3" fmla="*/ 300832 h 51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3680" h="514892">
                <a:moveTo>
                  <a:pt x="0" y="270352"/>
                </a:moveTo>
                <a:cubicBezTo>
                  <a:pt x="74506" y="118798"/>
                  <a:pt x="149013" y="-32755"/>
                  <a:pt x="284480" y="6192"/>
                </a:cubicBezTo>
                <a:cubicBezTo>
                  <a:pt x="419947" y="45139"/>
                  <a:pt x="609600" y="454925"/>
                  <a:pt x="812800" y="504032"/>
                </a:cubicBezTo>
                <a:cubicBezTo>
                  <a:pt x="1016000" y="553139"/>
                  <a:pt x="1259840" y="426985"/>
                  <a:pt x="1503680" y="300832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6BA9F8-A650-C944-B250-B1F8E58B97E1}"/>
              </a:ext>
            </a:extLst>
          </p:cNvPr>
          <p:cNvCxnSpPr/>
          <p:nvPr/>
        </p:nvCxnSpPr>
        <p:spPr>
          <a:xfrm>
            <a:off x="1769094" y="4153726"/>
            <a:ext cx="3251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BCD85A-3559-2946-93D4-96A47DD6F420}"/>
              </a:ext>
            </a:extLst>
          </p:cNvPr>
          <p:cNvCxnSpPr>
            <a:cxnSpLocks/>
          </p:cNvCxnSpPr>
          <p:nvPr/>
        </p:nvCxnSpPr>
        <p:spPr>
          <a:xfrm flipV="1">
            <a:off x="3090974" y="3724672"/>
            <a:ext cx="547171" cy="652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461CDB-4340-FA43-867C-563EC7115091}"/>
                  </a:ext>
                </a:extLst>
              </p:cNvPr>
              <p:cNvSpPr/>
              <p:nvPr/>
            </p:nvSpPr>
            <p:spPr>
              <a:xfrm>
                <a:off x="3543155" y="3493298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461CDB-4340-FA43-867C-563EC71150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55" y="3493298"/>
                <a:ext cx="34015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10223E2-5CF0-484C-9F4D-4C6D44014A42}"/>
              </a:ext>
            </a:extLst>
          </p:cNvPr>
          <p:cNvSpPr/>
          <p:nvPr/>
        </p:nvSpPr>
        <p:spPr>
          <a:xfrm>
            <a:off x="4730630" y="2200215"/>
            <a:ext cx="2722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Total interface force: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2A6BDF8-60EB-CE46-B2FB-A5C9D87C78A7}"/>
                  </a:ext>
                </a:extLst>
              </p:cNvPr>
              <p:cNvSpPr/>
              <p:nvPr/>
            </p:nvSpPr>
            <p:spPr>
              <a:xfrm>
                <a:off x="6756015" y="2459752"/>
                <a:ext cx="1455911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2A6BDF8-60EB-CE46-B2FB-A5C9D87C7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015" y="2459752"/>
                <a:ext cx="1455911" cy="809709"/>
              </a:xfrm>
              <a:prstGeom prst="rect">
                <a:avLst/>
              </a:prstGeom>
              <a:blipFill>
                <a:blip r:embed="rId3"/>
                <a:stretch>
                  <a:fillRect l="-35345" t="-144615" r="-13793" b="-22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642C67-A8A4-D54D-8049-DDA390CA9FBD}"/>
              </a:ext>
            </a:extLst>
          </p:cNvPr>
          <p:cNvCxnSpPr>
            <a:cxnSpLocks/>
          </p:cNvCxnSpPr>
          <p:nvPr/>
        </p:nvCxnSpPr>
        <p:spPr>
          <a:xfrm flipH="1" flipV="1">
            <a:off x="3080813" y="3683193"/>
            <a:ext cx="10267" cy="7056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3BA0729-2D98-0343-BE3A-359C1B28B198}"/>
                  </a:ext>
                </a:extLst>
              </p:cNvPr>
              <p:cNvSpPr/>
              <p:nvPr/>
            </p:nvSpPr>
            <p:spPr>
              <a:xfrm>
                <a:off x="2890438" y="3360163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3BA0729-2D98-0343-BE3A-359C1B28B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38" y="3360163"/>
                <a:ext cx="40107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FF5395E-D2A0-494D-ABEB-B713ED9EE12C}"/>
                  </a:ext>
                </a:extLst>
              </p:cNvPr>
              <p:cNvSpPr/>
              <p:nvPr/>
            </p:nvSpPr>
            <p:spPr>
              <a:xfrm>
                <a:off x="4730630" y="3487727"/>
                <a:ext cx="57191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US" sz="2400" dirty="0">
                    <a:latin typeface="+mj-lt"/>
                  </a:rPr>
                  <a:t> (interface normal -&gt; traction):</a:t>
                </a:r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FF5395E-D2A0-494D-ABEB-B713ED9EE1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630" y="3487727"/>
                <a:ext cx="5719194" cy="461665"/>
              </a:xfrm>
              <a:prstGeom prst="rect">
                <a:avLst/>
              </a:prstGeom>
              <a:blipFill>
                <a:blip r:embed="rId5"/>
                <a:stretch>
                  <a:fillRect l="-1774" t="-7895" r="-1552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8DD8A3-51A5-754E-AE54-7CC543EC15C6}"/>
                  </a:ext>
                </a:extLst>
              </p:cNvPr>
              <p:cNvSpPr/>
              <p:nvPr/>
            </p:nvSpPr>
            <p:spPr>
              <a:xfrm>
                <a:off x="6745855" y="3969060"/>
                <a:ext cx="992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8DD8A3-51A5-754E-AE54-7CC543EC1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855" y="3969060"/>
                <a:ext cx="99238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AABE2004-B388-2749-9844-03ACE5EB5BF9}"/>
              </a:ext>
            </a:extLst>
          </p:cNvPr>
          <p:cNvSpPr/>
          <p:nvPr/>
        </p:nvSpPr>
        <p:spPr>
          <a:xfrm>
            <a:off x="4730630" y="4404011"/>
            <a:ext cx="553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So,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AB3EE92-69EA-5C47-B5A7-7FC9B70E617B}"/>
                  </a:ext>
                </a:extLst>
              </p:cNvPr>
              <p:cNvSpPr/>
              <p:nvPr/>
            </p:nvSpPr>
            <p:spPr>
              <a:xfrm>
                <a:off x="6735695" y="4655163"/>
                <a:ext cx="1619418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AB3EE92-69EA-5C47-B5A7-7FC9B70E61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695" y="4655163"/>
                <a:ext cx="1619418" cy="809709"/>
              </a:xfrm>
              <a:prstGeom prst="rect">
                <a:avLst/>
              </a:prstGeom>
              <a:blipFill>
                <a:blip r:embed="rId7"/>
                <a:stretch>
                  <a:fillRect l="-32558" t="-144615" r="-2326" b="-22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6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4" grpId="0"/>
      <p:bldP spid="17" grpId="0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247CE62-B801-694C-ACA3-0437F8F16393}"/>
              </a:ext>
            </a:extLst>
          </p:cNvPr>
          <p:cNvSpPr/>
          <p:nvPr/>
        </p:nvSpPr>
        <p:spPr>
          <a:xfrm>
            <a:off x="406401" y="2252241"/>
            <a:ext cx="3830320" cy="3810000"/>
          </a:xfrm>
          <a:custGeom>
            <a:avLst/>
            <a:gdLst>
              <a:gd name="connsiteX0" fmla="*/ 3830320 w 3830320"/>
              <a:gd name="connsiteY0" fmla="*/ 1422400 h 3810000"/>
              <a:gd name="connsiteX1" fmla="*/ 2854960 w 3830320"/>
              <a:gd name="connsiteY1" fmla="*/ 0 h 3810000"/>
              <a:gd name="connsiteX2" fmla="*/ 822960 w 3830320"/>
              <a:gd name="connsiteY2" fmla="*/ 406400 h 3810000"/>
              <a:gd name="connsiteX3" fmla="*/ 0 w 3830320"/>
              <a:gd name="connsiteY3" fmla="*/ 2468880 h 3810000"/>
              <a:gd name="connsiteX4" fmla="*/ 711200 w 3830320"/>
              <a:gd name="connsiteY4" fmla="*/ 3810000 h 3810000"/>
              <a:gd name="connsiteX5" fmla="*/ 3108960 w 3830320"/>
              <a:gd name="connsiteY5" fmla="*/ 3413760 h 3810000"/>
              <a:gd name="connsiteX6" fmla="*/ 3830320 w 3830320"/>
              <a:gd name="connsiteY6" fmla="*/ 14224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0320" h="3810000">
                <a:moveTo>
                  <a:pt x="3830320" y="1422400"/>
                </a:moveTo>
                <a:lnTo>
                  <a:pt x="2854960" y="0"/>
                </a:lnTo>
                <a:lnTo>
                  <a:pt x="822960" y="406400"/>
                </a:lnTo>
                <a:lnTo>
                  <a:pt x="0" y="2468880"/>
                </a:lnTo>
                <a:lnTo>
                  <a:pt x="711200" y="3810000"/>
                </a:lnTo>
                <a:lnTo>
                  <a:pt x="3108960" y="3413760"/>
                </a:lnTo>
                <a:lnTo>
                  <a:pt x="3830320" y="14224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 Finite Volume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06388" y="104304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FVM considers force calculation in an integration perspective, not a differentiation perspective.</a:t>
            </a:r>
            <a:endParaRPr lang="en-CN" sz="2400" dirty="0"/>
          </a:p>
        </p:txBody>
      </p:sp>
      <p:sp>
        <p:nvSpPr>
          <p:cNvPr id="67" name="Triangle 66">
            <a:extLst>
              <a:ext uri="{FF2B5EF4-FFF2-40B4-BE49-F238E27FC236}">
                <a16:creationId xmlns:a16="http://schemas.microsoft.com/office/drawing/2014/main" id="{BAA3AADA-68E8-3441-B08D-E9B1A607CF21}"/>
              </a:ext>
            </a:extLst>
          </p:cNvPr>
          <p:cNvSpPr/>
          <p:nvPr/>
        </p:nvSpPr>
        <p:spPr>
          <a:xfrm rot="20202496">
            <a:off x="1567452" y="2521551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9B0AB0B-F270-894D-A9DA-D5C061781EAB}"/>
                  </a:ext>
                </a:extLst>
              </p:cNvPr>
              <p:cNvSpPr txBox="1"/>
              <p:nvPr/>
            </p:nvSpPr>
            <p:spPr>
              <a:xfrm>
                <a:off x="1392552" y="461763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9B0AB0B-F270-894D-A9DA-D5C061781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552" y="4617631"/>
                <a:ext cx="665091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AEEDE488-38E0-3B42-8946-DA7DEAFD1E69}"/>
              </a:ext>
            </a:extLst>
          </p:cNvPr>
          <p:cNvSpPr/>
          <p:nvPr/>
        </p:nvSpPr>
        <p:spPr>
          <a:xfrm>
            <a:off x="4145028" y="35674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EB4059-0060-6141-B4A7-5C833FADA826}"/>
              </a:ext>
            </a:extLst>
          </p:cNvPr>
          <p:cNvSpPr/>
          <p:nvPr/>
        </p:nvSpPr>
        <p:spPr>
          <a:xfrm>
            <a:off x="3151903" y="215605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F127203-0B0E-1341-9272-37679043FBC6}"/>
                  </a:ext>
                </a:extLst>
              </p:cNvPr>
              <p:cNvSpPr txBox="1"/>
              <p:nvPr/>
            </p:nvSpPr>
            <p:spPr>
              <a:xfrm>
                <a:off x="4015935" y="371327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F127203-0B0E-1341-9272-37679043F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35" y="3713279"/>
                <a:ext cx="665091" cy="307777"/>
              </a:xfrm>
              <a:prstGeom prst="rect">
                <a:avLst/>
              </a:prstGeom>
              <a:blipFill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/>
              <p:nvPr/>
            </p:nvSpPr>
            <p:spPr>
              <a:xfrm>
                <a:off x="3186238" y="205036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238" y="2050367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354593-F160-D048-9409-2E8D593D4FBF}"/>
              </a:ext>
            </a:extLst>
          </p:cNvPr>
          <p:cNvCxnSpPr>
            <a:cxnSpLocks/>
            <a:stCxn id="67" idx="2"/>
            <a:endCxn id="4" idx="2"/>
          </p:cNvCxnSpPr>
          <p:nvPr/>
        </p:nvCxnSpPr>
        <p:spPr>
          <a:xfrm flipH="1" flipV="1">
            <a:off x="1229361" y="2658641"/>
            <a:ext cx="771432" cy="1965434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60B788F-83BE-2D42-B753-8C55A0B940AA}"/>
              </a:ext>
            </a:extLst>
          </p:cNvPr>
          <p:cNvCxnSpPr>
            <a:cxnSpLocks/>
            <a:stCxn id="67" idx="2"/>
            <a:endCxn id="4" idx="4"/>
          </p:cNvCxnSpPr>
          <p:nvPr/>
        </p:nvCxnSpPr>
        <p:spPr>
          <a:xfrm flipH="1">
            <a:off x="1117601" y="4624075"/>
            <a:ext cx="883192" cy="143816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9CE2D65-93A0-704D-B12B-22ACBE002372}"/>
              </a:ext>
            </a:extLst>
          </p:cNvPr>
          <p:cNvCxnSpPr>
            <a:cxnSpLocks/>
            <a:stCxn id="4" idx="5"/>
            <a:endCxn id="67" idx="2"/>
          </p:cNvCxnSpPr>
          <p:nvPr/>
        </p:nvCxnSpPr>
        <p:spPr>
          <a:xfrm flipH="1" flipV="1">
            <a:off x="2000793" y="4624075"/>
            <a:ext cx="1514568" cy="104192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F2E20D-9B80-FF44-98C0-0DDC05839C5B}"/>
              </a:ext>
            </a:extLst>
          </p:cNvPr>
          <p:cNvCxnSpPr>
            <a:cxnSpLocks/>
            <a:stCxn id="67" idx="2"/>
            <a:endCxn id="4" idx="3"/>
          </p:cNvCxnSpPr>
          <p:nvPr/>
        </p:nvCxnSpPr>
        <p:spPr>
          <a:xfrm flipH="1">
            <a:off x="406401" y="4624075"/>
            <a:ext cx="1594392" cy="9704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67C70F3B-BCAC-B747-8A90-BD7F68DA200B}"/>
              </a:ext>
            </a:extLst>
          </p:cNvPr>
          <p:cNvSpPr/>
          <p:nvPr/>
        </p:nvSpPr>
        <p:spPr>
          <a:xfrm>
            <a:off x="1694957" y="2891581"/>
            <a:ext cx="1023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midpoint</a:t>
            </a:r>
            <a:endParaRPr lang="en-CN" i="1" dirty="0">
              <a:latin typeface="+mj-lt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58D2231-6C77-954A-B1FF-CFB50F19AF4D}"/>
              </a:ext>
            </a:extLst>
          </p:cNvPr>
          <p:cNvCxnSpPr>
            <a:cxnSpLocks/>
          </p:cNvCxnSpPr>
          <p:nvPr/>
        </p:nvCxnSpPr>
        <p:spPr>
          <a:xfrm>
            <a:off x="2357677" y="3220273"/>
            <a:ext cx="235359" cy="1272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79ACB3-29F9-E343-9F67-2192AFE91429}"/>
              </a:ext>
            </a:extLst>
          </p:cNvPr>
          <p:cNvSpPr/>
          <p:nvPr/>
        </p:nvSpPr>
        <p:spPr>
          <a:xfrm>
            <a:off x="3102721" y="3028851"/>
            <a:ext cx="115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Interface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L</a:t>
            </a:r>
            <a:endParaRPr lang="en-CN" i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01E840E-64D3-9643-93B0-493080D15B3A}"/>
              </a:ext>
            </a:extLst>
          </p:cNvPr>
          <p:cNvCxnSpPr>
            <a:cxnSpLocks/>
          </p:cNvCxnSpPr>
          <p:nvPr/>
        </p:nvCxnSpPr>
        <p:spPr>
          <a:xfrm flipH="1">
            <a:off x="3168745" y="3370075"/>
            <a:ext cx="184056" cy="1973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C2A18EF9-C382-A643-AB37-DE8F91D6753C}"/>
              </a:ext>
            </a:extLst>
          </p:cNvPr>
          <p:cNvSpPr/>
          <p:nvPr/>
        </p:nvSpPr>
        <p:spPr>
          <a:xfrm>
            <a:off x="1107242" y="3417623"/>
            <a:ext cx="2142728" cy="1993341"/>
          </a:xfrm>
          <a:custGeom>
            <a:avLst/>
            <a:gdLst>
              <a:gd name="connsiteX0" fmla="*/ 2062679 w 2142728"/>
              <a:gd name="connsiteY0" fmla="*/ 711200 h 1993341"/>
              <a:gd name="connsiteX1" fmla="*/ 2113479 w 2142728"/>
              <a:gd name="connsiteY1" fmla="*/ 1310640 h 1993341"/>
              <a:gd name="connsiteX2" fmla="*/ 1666439 w 2142728"/>
              <a:gd name="connsiteY2" fmla="*/ 1757680 h 1993341"/>
              <a:gd name="connsiteX3" fmla="*/ 924759 w 2142728"/>
              <a:gd name="connsiteY3" fmla="*/ 1727200 h 1993341"/>
              <a:gd name="connsiteX4" fmla="*/ 396439 w 2142728"/>
              <a:gd name="connsiteY4" fmla="*/ 1981200 h 1993341"/>
              <a:gd name="connsiteX5" fmla="*/ 40839 w 2142728"/>
              <a:gd name="connsiteY5" fmla="*/ 1280160 h 1993341"/>
              <a:gd name="connsiteX6" fmla="*/ 61159 w 2142728"/>
              <a:gd name="connsiteY6" fmla="*/ 386080 h 1993341"/>
              <a:gd name="connsiteX7" fmla="*/ 518359 w 2142728"/>
              <a:gd name="connsiteY7" fmla="*/ 233680 h 1993341"/>
              <a:gd name="connsiteX8" fmla="*/ 1524199 w 2142728"/>
              <a:gd name="connsiteY8" fmla="*/ 0 h 199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2728" h="1993341">
                <a:moveTo>
                  <a:pt x="2062679" y="711200"/>
                </a:moveTo>
                <a:cubicBezTo>
                  <a:pt x="2121099" y="923713"/>
                  <a:pt x="2179519" y="1136227"/>
                  <a:pt x="2113479" y="1310640"/>
                </a:cubicBezTo>
                <a:cubicBezTo>
                  <a:pt x="2047439" y="1485053"/>
                  <a:pt x="1864559" y="1688253"/>
                  <a:pt x="1666439" y="1757680"/>
                </a:cubicBezTo>
                <a:cubicBezTo>
                  <a:pt x="1468319" y="1827107"/>
                  <a:pt x="1136426" y="1689947"/>
                  <a:pt x="924759" y="1727200"/>
                </a:cubicBezTo>
                <a:cubicBezTo>
                  <a:pt x="713092" y="1764453"/>
                  <a:pt x="543759" y="2055707"/>
                  <a:pt x="396439" y="1981200"/>
                </a:cubicBezTo>
                <a:cubicBezTo>
                  <a:pt x="249119" y="1906693"/>
                  <a:pt x="96719" y="1546013"/>
                  <a:pt x="40839" y="1280160"/>
                </a:cubicBezTo>
                <a:cubicBezTo>
                  <a:pt x="-15041" y="1014307"/>
                  <a:pt x="-18428" y="560493"/>
                  <a:pt x="61159" y="386080"/>
                </a:cubicBezTo>
                <a:cubicBezTo>
                  <a:pt x="140746" y="211667"/>
                  <a:pt x="274519" y="298027"/>
                  <a:pt x="518359" y="233680"/>
                </a:cubicBezTo>
                <a:cubicBezTo>
                  <a:pt x="762199" y="169333"/>
                  <a:pt x="1143199" y="84666"/>
                  <a:pt x="1524199" y="0"/>
                </a:cubicBezTo>
              </a:path>
            </a:pathLst>
          </a:custGeom>
          <a:noFill/>
          <a:ln w="508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0ABC3B3-23A6-8045-8913-9D2FC89F06A3}"/>
              </a:ext>
            </a:extLst>
          </p:cNvPr>
          <p:cNvSpPr/>
          <p:nvPr/>
        </p:nvSpPr>
        <p:spPr>
          <a:xfrm>
            <a:off x="1497012" y="5355681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1917E1A-079A-8C4B-92A4-54E9EE258EFE}"/>
              </a:ext>
            </a:extLst>
          </p:cNvPr>
          <p:cNvSpPr/>
          <p:nvPr/>
        </p:nvSpPr>
        <p:spPr>
          <a:xfrm>
            <a:off x="1583224" y="3605358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99B1A7C-ABE1-3448-BD69-1068087B461A}"/>
              </a:ext>
            </a:extLst>
          </p:cNvPr>
          <p:cNvSpPr/>
          <p:nvPr/>
        </p:nvSpPr>
        <p:spPr>
          <a:xfrm>
            <a:off x="2739970" y="5123838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11F0506-3F81-C344-9906-3DA0E15D5436}"/>
              </a:ext>
            </a:extLst>
          </p:cNvPr>
          <p:cNvSpPr/>
          <p:nvPr/>
        </p:nvSpPr>
        <p:spPr>
          <a:xfrm>
            <a:off x="1120083" y="4636750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F0DC84C-A730-8145-B773-88214A170021}"/>
              </a:ext>
            </a:extLst>
          </p:cNvPr>
          <p:cNvCxnSpPr>
            <a:cxnSpLocks/>
          </p:cNvCxnSpPr>
          <p:nvPr/>
        </p:nvCxnSpPr>
        <p:spPr>
          <a:xfrm flipH="1">
            <a:off x="2019047" y="3432479"/>
            <a:ext cx="599560" cy="1189099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1532465-08FD-F949-B35D-9E74ACF4EEA5}"/>
              </a:ext>
            </a:extLst>
          </p:cNvPr>
          <p:cNvCxnSpPr>
            <a:cxnSpLocks/>
          </p:cNvCxnSpPr>
          <p:nvPr/>
        </p:nvCxnSpPr>
        <p:spPr>
          <a:xfrm flipH="1">
            <a:off x="2038332" y="4146885"/>
            <a:ext cx="1093433" cy="464533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8F1222F7-A8BC-F54C-8829-A920F4C5B529}"/>
              </a:ext>
            </a:extLst>
          </p:cNvPr>
          <p:cNvSpPr/>
          <p:nvPr/>
        </p:nvSpPr>
        <p:spPr>
          <a:xfrm>
            <a:off x="1921753" y="45254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41F24DF-54D0-9E41-AE48-BB192AE41C86}"/>
              </a:ext>
            </a:extLst>
          </p:cNvPr>
          <p:cNvSpPr/>
          <p:nvPr/>
        </p:nvSpPr>
        <p:spPr>
          <a:xfrm rot="17694170">
            <a:off x="1464814" y="3817726"/>
            <a:ext cx="1316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Interface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L</a:t>
            </a:r>
            <a:r>
              <a:rPr lang="en-US" baseline="-25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20</a:t>
            </a:r>
            <a:endParaRPr lang="en-CN" i="1" baseline="-25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DC3E44F-F434-E648-A0A4-4CDE7799632B}"/>
              </a:ext>
            </a:extLst>
          </p:cNvPr>
          <p:cNvSpPr/>
          <p:nvPr/>
        </p:nvSpPr>
        <p:spPr>
          <a:xfrm rot="20262759">
            <a:off x="1919597" y="4342356"/>
            <a:ext cx="1367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Interface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L</a:t>
            </a:r>
            <a:r>
              <a:rPr lang="en-US" baseline="-25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10</a:t>
            </a:r>
            <a:endParaRPr lang="en-CN" baseline="-25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B41441F6-342D-CF4D-B97A-B6A50775E90C}"/>
                  </a:ext>
                </a:extLst>
              </p:cNvPr>
              <p:cNvSpPr/>
              <p:nvPr/>
            </p:nvSpPr>
            <p:spPr>
              <a:xfrm>
                <a:off x="6894392" y="2185725"/>
                <a:ext cx="1732269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B41441F6-342D-CF4D-B97A-B6A50775E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392" y="2185725"/>
                <a:ext cx="1732269" cy="809709"/>
              </a:xfrm>
              <a:prstGeom prst="rect">
                <a:avLst/>
              </a:prstGeom>
              <a:blipFill>
                <a:blip r:embed="rId5"/>
                <a:stretch>
                  <a:fillRect l="-23913" t="-146875" r="-2174" b="-2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ectangle 130">
            <a:extLst>
              <a:ext uri="{FF2B5EF4-FFF2-40B4-BE49-F238E27FC236}">
                <a16:creationId xmlns:a16="http://schemas.microsoft.com/office/drawing/2014/main" id="{B816DBF8-5426-8C41-928E-C36CD2ADD783}"/>
              </a:ext>
            </a:extLst>
          </p:cNvPr>
          <p:cNvSpPr/>
          <p:nvPr/>
        </p:nvSpPr>
        <p:spPr>
          <a:xfrm>
            <a:off x="4894385" y="1809806"/>
            <a:ext cx="4299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Force contributed by an element: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7CE8451-AA55-A145-859E-4B129AE086A9}"/>
                  </a:ext>
                </a:extLst>
              </p:cNvPr>
              <p:cNvSpPr/>
              <p:nvPr/>
            </p:nvSpPr>
            <p:spPr>
              <a:xfrm>
                <a:off x="4894385" y="3050300"/>
                <a:ext cx="50436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CN" sz="2400" dirty="0">
                    <a:solidFill>
                      <a:schemeClr val="tx1"/>
                    </a:solidFill>
                    <a:latin typeface="+mj-lt"/>
                  </a:rPr>
                  <a:t> is constant within the element,</a:t>
                </a: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7CE8451-AA55-A145-859E-4B129AE08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385" y="3050300"/>
                <a:ext cx="5043688" cy="461665"/>
              </a:xfrm>
              <a:prstGeom prst="rect">
                <a:avLst/>
              </a:prstGeom>
              <a:blipFill>
                <a:blip r:embed="rId6"/>
                <a:stretch>
                  <a:fillRect l="-2010" t="-8108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299EBCD-ED7A-7C4A-A993-820996625122}"/>
                  </a:ext>
                </a:extLst>
              </p:cNvPr>
              <p:cNvSpPr/>
              <p:nvPr/>
            </p:nvSpPr>
            <p:spPr>
              <a:xfrm>
                <a:off x="5670481" y="3531275"/>
                <a:ext cx="4502472" cy="849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299EBCD-ED7A-7C4A-A993-820996625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481" y="3531275"/>
                <a:ext cx="4502472" cy="849656"/>
              </a:xfrm>
              <a:prstGeom prst="rect">
                <a:avLst/>
              </a:prstGeom>
              <a:blipFill>
                <a:blip r:embed="rId7"/>
                <a:stretch>
                  <a:fillRect l="-17697" t="-134783" b="-2028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Rectangle 133">
            <a:extLst>
              <a:ext uri="{FF2B5EF4-FFF2-40B4-BE49-F238E27FC236}">
                <a16:creationId xmlns:a16="http://schemas.microsoft.com/office/drawing/2014/main" id="{C994A215-D90D-844C-8D3F-FCA27201D9D3}"/>
              </a:ext>
            </a:extLst>
          </p:cNvPr>
          <p:cNvSpPr/>
          <p:nvPr/>
        </p:nvSpPr>
        <p:spPr>
          <a:xfrm>
            <a:off x="6524001" y="4304291"/>
            <a:ext cx="2473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(Divergence Theorem)</a:t>
            </a:r>
            <a:endParaRPr lang="en-CN" sz="2000" dirty="0">
              <a:latin typeface="+mj-lt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3A6AA15-33BE-0B4C-8DB6-EB430CA1A989}"/>
              </a:ext>
            </a:extLst>
          </p:cNvPr>
          <p:cNvSpPr/>
          <p:nvPr/>
        </p:nvSpPr>
        <p:spPr>
          <a:xfrm>
            <a:off x="4894385" y="4837878"/>
            <a:ext cx="2851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We know the force is: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07025B-F42F-4146-9845-C116E10635F9}"/>
                  </a:ext>
                </a:extLst>
              </p:cNvPr>
              <p:cNvSpPr/>
              <p:nvPr/>
            </p:nvSpPr>
            <p:spPr>
              <a:xfrm>
                <a:off x="4681026" y="5212585"/>
                <a:ext cx="7090403" cy="84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07025B-F42F-4146-9845-C116E1063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026" y="5212585"/>
                <a:ext cx="7090403" cy="849656"/>
              </a:xfrm>
              <a:prstGeom prst="rect">
                <a:avLst/>
              </a:prstGeom>
              <a:blipFill>
                <a:blip r:embed="rId8"/>
                <a:stretch>
                  <a:fillRect l="-2504" t="-138235" b="-2073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14DE930-ECAE-354E-9767-B6AF8945CA0F}"/>
              </a:ext>
            </a:extLst>
          </p:cNvPr>
          <p:cNvCxnSpPr>
            <a:cxnSpLocks/>
          </p:cNvCxnSpPr>
          <p:nvPr/>
        </p:nvCxnSpPr>
        <p:spPr>
          <a:xfrm flipH="1" flipV="1">
            <a:off x="1679115" y="4104021"/>
            <a:ext cx="484371" cy="1932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ADF9B72-A08C-844E-AE42-5975216E8AF6}"/>
              </a:ext>
            </a:extLst>
          </p:cNvPr>
          <p:cNvCxnSpPr>
            <a:cxnSpLocks/>
          </p:cNvCxnSpPr>
          <p:nvPr/>
        </p:nvCxnSpPr>
        <p:spPr>
          <a:xfrm>
            <a:off x="2619863" y="4358394"/>
            <a:ext cx="238418" cy="536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3BD326D-D920-1742-B91D-EF7B0A7558A9}"/>
                  </a:ext>
                </a:extLst>
              </p:cNvPr>
              <p:cNvSpPr txBox="1"/>
              <p:nvPr/>
            </p:nvSpPr>
            <p:spPr>
              <a:xfrm>
                <a:off x="1180358" y="398307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3BD326D-D920-1742-B91D-EF7B0A755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358" y="3983071"/>
                <a:ext cx="665091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4478CFD1-3189-E249-AC08-17C7D10661A4}"/>
                  </a:ext>
                </a:extLst>
              </p:cNvPr>
              <p:cNvSpPr txBox="1"/>
              <p:nvPr/>
            </p:nvSpPr>
            <p:spPr>
              <a:xfrm>
                <a:off x="2417617" y="476467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4478CFD1-3189-E249-AC08-17C7D1066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17" y="4764677"/>
                <a:ext cx="665091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Freeform 43">
            <a:extLst>
              <a:ext uri="{FF2B5EF4-FFF2-40B4-BE49-F238E27FC236}">
                <a16:creationId xmlns:a16="http://schemas.microsoft.com/office/drawing/2014/main" id="{2DC7DA66-B62E-6C46-B1D7-4E7BAF586FE6}"/>
              </a:ext>
            </a:extLst>
          </p:cNvPr>
          <p:cNvSpPr/>
          <p:nvPr/>
        </p:nvSpPr>
        <p:spPr>
          <a:xfrm>
            <a:off x="2623646" y="3415738"/>
            <a:ext cx="540276" cy="726354"/>
          </a:xfrm>
          <a:custGeom>
            <a:avLst/>
            <a:gdLst>
              <a:gd name="connsiteX0" fmla="*/ 0 w 540276"/>
              <a:gd name="connsiteY0" fmla="*/ 4994 h 726354"/>
              <a:gd name="connsiteX1" fmla="*/ 457200 w 540276"/>
              <a:gd name="connsiteY1" fmla="*/ 106594 h 726354"/>
              <a:gd name="connsiteX2" fmla="*/ 538480 w 540276"/>
              <a:gd name="connsiteY2" fmla="*/ 726354 h 72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276" h="726354">
                <a:moveTo>
                  <a:pt x="0" y="4994"/>
                </a:moveTo>
                <a:cubicBezTo>
                  <a:pt x="183726" y="-4320"/>
                  <a:pt x="367453" y="-13633"/>
                  <a:pt x="457200" y="106594"/>
                </a:cubicBezTo>
                <a:cubicBezTo>
                  <a:pt x="546947" y="226821"/>
                  <a:pt x="542713" y="476587"/>
                  <a:pt x="538480" y="726354"/>
                </a:cubicBezTo>
              </a:path>
            </a:pathLst>
          </a:custGeom>
          <a:noFill/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D6368F5-6AE6-894D-805E-1E3291A01FFA}"/>
              </a:ext>
            </a:extLst>
          </p:cNvPr>
          <p:cNvSpPr/>
          <p:nvPr/>
        </p:nvSpPr>
        <p:spPr>
          <a:xfrm>
            <a:off x="2621737" y="3405485"/>
            <a:ext cx="540276" cy="726354"/>
          </a:xfrm>
          <a:custGeom>
            <a:avLst/>
            <a:gdLst>
              <a:gd name="connsiteX0" fmla="*/ 0 w 540276"/>
              <a:gd name="connsiteY0" fmla="*/ 4994 h 726354"/>
              <a:gd name="connsiteX1" fmla="*/ 457200 w 540276"/>
              <a:gd name="connsiteY1" fmla="*/ 106594 h 726354"/>
              <a:gd name="connsiteX2" fmla="*/ 538480 w 540276"/>
              <a:gd name="connsiteY2" fmla="*/ 726354 h 72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276" h="726354">
                <a:moveTo>
                  <a:pt x="0" y="4994"/>
                </a:moveTo>
                <a:cubicBezTo>
                  <a:pt x="183726" y="-4320"/>
                  <a:pt x="367453" y="-13633"/>
                  <a:pt x="457200" y="106594"/>
                </a:cubicBezTo>
                <a:cubicBezTo>
                  <a:pt x="546947" y="226821"/>
                  <a:pt x="542713" y="476587"/>
                  <a:pt x="538480" y="726354"/>
                </a:cubicBezTo>
              </a:path>
            </a:pathLst>
          </a:custGeom>
          <a:noFill/>
          <a:ln w="5080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6946B7B-E2DE-B14C-B99C-A968C08ABF2A}"/>
              </a:ext>
            </a:extLst>
          </p:cNvPr>
          <p:cNvSpPr/>
          <p:nvPr/>
        </p:nvSpPr>
        <p:spPr>
          <a:xfrm>
            <a:off x="2608063" y="3371023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B5795E1-4D15-B54A-8864-1B0AA3F20BD2}"/>
              </a:ext>
            </a:extLst>
          </p:cNvPr>
          <p:cNvSpPr/>
          <p:nvPr/>
        </p:nvSpPr>
        <p:spPr>
          <a:xfrm>
            <a:off x="3132745" y="4090995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28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/>
      <p:bldP spid="132" grpId="0"/>
      <p:bldP spid="133" grpId="0"/>
      <p:bldP spid="134" grpId="0"/>
      <p:bldP spid="135" grpId="0"/>
      <p:bldP spid="136" grpId="0"/>
      <p:bldP spid="143" grpId="0"/>
      <p:bldP spid="1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AC0B8D5D-8EB9-9C49-823D-39B99696EC89}"/>
              </a:ext>
            </a:extLst>
          </p:cNvPr>
          <p:cNvSpPr/>
          <p:nvPr/>
        </p:nvSpPr>
        <p:spPr>
          <a:xfrm>
            <a:off x="1340554" y="2474842"/>
            <a:ext cx="1717605" cy="1538358"/>
          </a:xfrm>
          <a:custGeom>
            <a:avLst/>
            <a:gdLst>
              <a:gd name="connsiteX0" fmla="*/ 975360 w 1706880"/>
              <a:gd name="connsiteY0" fmla="*/ 0 h 1513840"/>
              <a:gd name="connsiteX1" fmla="*/ 0 w 1706880"/>
              <a:gd name="connsiteY1" fmla="*/ 1127760 h 1513840"/>
              <a:gd name="connsiteX2" fmla="*/ 721360 w 1706880"/>
              <a:gd name="connsiteY2" fmla="*/ 1513840 h 1513840"/>
              <a:gd name="connsiteX3" fmla="*/ 1706880 w 1706880"/>
              <a:gd name="connsiteY3" fmla="*/ 1046480 h 1513840"/>
              <a:gd name="connsiteX4" fmla="*/ 975360 w 1706880"/>
              <a:gd name="connsiteY4" fmla="*/ 0 h 151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6880" h="1513840">
                <a:moveTo>
                  <a:pt x="975360" y="0"/>
                </a:moveTo>
                <a:lnTo>
                  <a:pt x="0" y="1127760"/>
                </a:lnTo>
                <a:lnTo>
                  <a:pt x="721360" y="1513840"/>
                </a:lnTo>
                <a:lnTo>
                  <a:pt x="1706880" y="1046480"/>
                </a:lnTo>
                <a:lnTo>
                  <a:pt x="97536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 Finite Volume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06388" y="104304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In 3D, FVM works in the same way.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/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blipFill>
                <a:blip r:embed="rId2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ectangle 134">
            <a:extLst>
              <a:ext uri="{FF2B5EF4-FFF2-40B4-BE49-F238E27FC236}">
                <a16:creationId xmlns:a16="http://schemas.microsoft.com/office/drawing/2014/main" id="{43A6AA15-33BE-0B4C-8DB6-EB430CA1A989}"/>
              </a:ext>
            </a:extLst>
          </p:cNvPr>
          <p:cNvSpPr/>
          <p:nvPr/>
        </p:nvSpPr>
        <p:spPr>
          <a:xfrm>
            <a:off x="4283235" y="2121699"/>
            <a:ext cx="946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Force: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07025B-F42F-4146-9845-C116E10635F9}"/>
                  </a:ext>
                </a:extLst>
              </p:cNvPr>
              <p:cNvSpPr/>
              <p:nvPr/>
            </p:nvSpPr>
            <p:spPr>
              <a:xfrm>
                <a:off x="4673441" y="2358455"/>
                <a:ext cx="6706901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𝛀</m:t>
                          </m:r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012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012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023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023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031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031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07025B-F42F-4146-9845-C116E1063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441" y="2358455"/>
                <a:ext cx="6706901" cy="809709"/>
              </a:xfrm>
              <a:prstGeom prst="rect">
                <a:avLst/>
              </a:prstGeom>
              <a:blipFill>
                <a:blip r:embed="rId3"/>
                <a:stretch>
                  <a:fillRect l="-2457" t="-143077" b="-22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693F07-22D4-AB47-B056-41F551346126}"/>
              </a:ext>
            </a:extLst>
          </p:cNvPr>
          <p:cNvCxnSpPr>
            <a:cxnSpLocks/>
          </p:cNvCxnSpPr>
          <p:nvPr/>
        </p:nvCxnSpPr>
        <p:spPr>
          <a:xfrm flipH="1">
            <a:off x="505772" y="2485002"/>
            <a:ext cx="1808480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8ADD1F8-05A4-3B49-B350-BF180C8ECEAE}"/>
              </a:ext>
            </a:extLst>
          </p:cNvPr>
          <p:cNvCxnSpPr>
            <a:cxnSpLocks/>
          </p:cNvCxnSpPr>
          <p:nvPr/>
        </p:nvCxnSpPr>
        <p:spPr>
          <a:xfrm flipH="1">
            <a:off x="1836732" y="2485002"/>
            <a:ext cx="477521" cy="281454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93055B-C271-BE49-950D-7462AA0741CB}"/>
              </a:ext>
            </a:extLst>
          </p:cNvPr>
          <p:cNvCxnSpPr>
            <a:cxnSpLocks/>
          </p:cNvCxnSpPr>
          <p:nvPr/>
        </p:nvCxnSpPr>
        <p:spPr>
          <a:xfrm>
            <a:off x="2314253" y="2485002"/>
            <a:ext cx="1483359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04EB4059-0060-6141-B4A7-5C833FADA826}"/>
              </a:ext>
            </a:extLst>
          </p:cNvPr>
          <p:cNvSpPr/>
          <p:nvPr/>
        </p:nvSpPr>
        <p:spPr>
          <a:xfrm>
            <a:off x="2222609" y="240729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DFE69DD-F02A-C14B-ADB1-5679C42D58C0}"/>
              </a:ext>
            </a:extLst>
          </p:cNvPr>
          <p:cNvSpPr/>
          <p:nvPr/>
        </p:nvSpPr>
        <p:spPr>
          <a:xfrm>
            <a:off x="414128" y="449324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67F9706-FC29-8E47-B714-2A6BE11D734F}"/>
              </a:ext>
            </a:extLst>
          </p:cNvPr>
          <p:cNvSpPr/>
          <p:nvPr/>
        </p:nvSpPr>
        <p:spPr>
          <a:xfrm>
            <a:off x="3705967" y="452111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A6054E8-575B-8641-BBF4-EF635BF25EE1}"/>
              </a:ext>
            </a:extLst>
          </p:cNvPr>
          <p:cNvSpPr/>
          <p:nvPr/>
        </p:nvSpPr>
        <p:spPr>
          <a:xfrm>
            <a:off x="1745088" y="520789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1FA9346-9E0D-5743-8BF0-A343A44BB327}"/>
              </a:ext>
            </a:extLst>
          </p:cNvPr>
          <p:cNvSpPr/>
          <p:nvPr/>
        </p:nvSpPr>
        <p:spPr>
          <a:xfrm>
            <a:off x="2039367" y="3531275"/>
            <a:ext cx="1028953" cy="471765"/>
          </a:xfrm>
          <a:custGeom>
            <a:avLst/>
            <a:gdLst>
              <a:gd name="connsiteX0" fmla="*/ 0 w 985520"/>
              <a:gd name="connsiteY0" fmla="*/ 436880 h 436880"/>
              <a:gd name="connsiteX1" fmla="*/ 589280 w 985520"/>
              <a:gd name="connsiteY1" fmla="*/ 304800 h 436880"/>
              <a:gd name="connsiteX2" fmla="*/ 985520 w 985520"/>
              <a:gd name="connsiteY2" fmla="*/ 0 h 4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520" h="436880">
                <a:moveTo>
                  <a:pt x="0" y="436880"/>
                </a:moveTo>
                <a:cubicBezTo>
                  <a:pt x="212513" y="407246"/>
                  <a:pt x="425027" y="377613"/>
                  <a:pt x="589280" y="304800"/>
                </a:cubicBezTo>
                <a:cubicBezTo>
                  <a:pt x="753533" y="231987"/>
                  <a:pt x="869526" y="115993"/>
                  <a:pt x="98552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434D9FD-998F-0046-80E0-040DADF9F86E}"/>
              </a:ext>
            </a:extLst>
          </p:cNvPr>
          <p:cNvSpPr/>
          <p:nvPr/>
        </p:nvSpPr>
        <p:spPr>
          <a:xfrm>
            <a:off x="1350715" y="3627120"/>
            <a:ext cx="721925" cy="375920"/>
          </a:xfrm>
          <a:custGeom>
            <a:avLst/>
            <a:gdLst>
              <a:gd name="connsiteX0" fmla="*/ 721360 w 721360"/>
              <a:gd name="connsiteY0" fmla="*/ 365760 h 365760"/>
              <a:gd name="connsiteX1" fmla="*/ 243840 w 721360"/>
              <a:gd name="connsiteY1" fmla="*/ 243840 h 365760"/>
              <a:gd name="connsiteX2" fmla="*/ 0 w 721360"/>
              <a:gd name="connsiteY2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1360" h="365760">
                <a:moveTo>
                  <a:pt x="721360" y="365760"/>
                </a:moveTo>
                <a:cubicBezTo>
                  <a:pt x="542713" y="335280"/>
                  <a:pt x="364067" y="304800"/>
                  <a:pt x="243840" y="243840"/>
                </a:cubicBezTo>
                <a:cubicBezTo>
                  <a:pt x="123613" y="182880"/>
                  <a:pt x="61806" y="91440"/>
                  <a:pt x="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724EA2-338B-1843-8A24-723B1F36A93F}"/>
                  </a:ext>
                </a:extLst>
              </p:cNvPr>
              <p:cNvSpPr txBox="1"/>
              <p:nvPr/>
            </p:nvSpPr>
            <p:spPr>
              <a:xfrm>
                <a:off x="207584" y="466440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724EA2-338B-1843-8A24-723B1F36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84" y="4664409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BEB193-76EC-BB4F-A15E-5AC0029B4CD6}"/>
                  </a:ext>
                </a:extLst>
              </p:cNvPr>
              <p:cNvSpPr txBox="1"/>
              <p:nvPr/>
            </p:nvSpPr>
            <p:spPr>
              <a:xfrm>
                <a:off x="1565450" y="534986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BEB193-76EC-BB4F-A15E-5AC0029B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450" y="5349868"/>
                <a:ext cx="665091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F1159AC-6E39-004E-B082-FF2ADE8F73AC}"/>
                  </a:ext>
                </a:extLst>
              </p:cNvPr>
              <p:cNvSpPr txBox="1"/>
              <p:nvPr/>
            </p:nvSpPr>
            <p:spPr>
              <a:xfrm>
                <a:off x="3553569" y="4676535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F1159AC-6E39-004E-B082-FF2ADE8F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569" y="4676535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129EC1-25A3-584F-884F-16155379A992}"/>
              </a:ext>
            </a:extLst>
          </p:cNvPr>
          <p:cNvCxnSpPr>
            <a:cxnSpLocks/>
          </p:cNvCxnSpPr>
          <p:nvPr/>
        </p:nvCxnSpPr>
        <p:spPr>
          <a:xfrm flipH="1" flipV="1">
            <a:off x="1432190" y="2917225"/>
            <a:ext cx="397867" cy="481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C5797C-C1B0-1048-ADE3-C4177E697917}"/>
                  </a:ext>
                </a:extLst>
              </p:cNvPr>
              <p:cNvSpPr txBox="1"/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012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C5797C-C1B0-1048-ADE3-C4177E6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057BB65-44FB-134C-9714-F05F671B934A}"/>
              </a:ext>
            </a:extLst>
          </p:cNvPr>
          <p:cNvCxnSpPr>
            <a:cxnSpLocks/>
          </p:cNvCxnSpPr>
          <p:nvPr/>
        </p:nvCxnSpPr>
        <p:spPr>
          <a:xfrm flipV="1">
            <a:off x="2561224" y="2963941"/>
            <a:ext cx="581618" cy="435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73052E4-EBDB-B548-9F1E-8F298963A344}"/>
                  </a:ext>
                </a:extLst>
              </p:cNvPr>
              <p:cNvSpPr txBox="1"/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023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73052E4-EBDB-B548-9F1E-8F298963A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blipFill>
                <a:blip r:embed="rId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73AB13-7D80-4D4C-857B-2A0C263A906D}"/>
                  </a:ext>
                </a:extLst>
              </p:cNvPr>
              <p:cNvSpPr/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73AB13-7D80-4D4C-857B-2A0C263A9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4C1790-74E9-C840-B0B4-E120C5A416FF}"/>
                  </a:ext>
                </a:extLst>
              </p:cNvPr>
              <p:cNvSpPr/>
              <p:nvPr/>
            </p:nvSpPr>
            <p:spPr>
              <a:xfrm>
                <a:off x="4968337" y="3288198"/>
                <a:ext cx="6279668" cy="887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endChr m:val="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box>
                                <m:box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f>
                                    <m:f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20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box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20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4C1790-74E9-C840-B0B4-E120C5A41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337" y="3288198"/>
                <a:ext cx="6279668" cy="887807"/>
              </a:xfrm>
              <a:prstGeom prst="rect">
                <a:avLst/>
              </a:prstGeom>
              <a:blipFill>
                <a:blip r:embed="rId10"/>
                <a:stretch>
                  <a:fillRect l="-10505" t="-197183" b="-2859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CACEF50-ED78-0A4F-95F2-2049A2784AB5}"/>
                  </a:ext>
                </a:extLst>
              </p:cNvPr>
              <p:cNvSpPr/>
              <p:nvPr/>
            </p:nvSpPr>
            <p:spPr>
              <a:xfrm>
                <a:off x="6011376" y="4098511"/>
                <a:ext cx="3049233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30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30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CACEF50-ED78-0A4F-95F2-2049A2784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76" y="4098511"/>
                <a:ext cx="3049233" cy="783869"/>
              </a:xfrm>
              <a:prstGeom prst="rect">
                <a:avLst/>
              </a:prstGeom>
              <a:blipFill>
                <a:blip r:embed="rId11"/>
                <a:stretch>
                  <a:fillRect t="-190476" r="-33195" b="-277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D7D96A5-FC2F-4242-AB4E-7C9A28369027}"/>
                  </a:ext>
                </a:extLst>
              </p:cNvPr>
              <p:cNvSpPr/>
              <p:nvPr/>
            </p:nvSpPr>
            <p:spPr>
              <a:xfrm>
                <a:off x="4968337" y="4948746"/>
                <a:ext cx="4533164" cy="62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D7D96A5-FC2F-4242-AB4E-7C9A28369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337" y="4948746"/>
                <a:ext cx="4533164" cy="621902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236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>
            <a:extLst>
              <a:ext uri="{FF2B5EF4-FFF2-40B4-BE49-F238E27FC236}">
                <a16:creationId xmlns:a16="http://schemas.microsoft.com/office/drawing/2014/main" id="{41244A7D-E985-374C-8561-91D545F48D9A}"/>
              </a:ext>
            </a:extLst>
          </p:cNvPr>
          <p:cNvSpPr txBox="1">
            <a:spLocks/>
          </p:cNvSpPr>
          <p:nvPr/>
        </p:nvSpPr>
        <p:spPr>
          <a:xfrm>
            <a:off x="6296552" y="5067882"/>
            <a:ext cx="4793714" cy="1268142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152" name="Title 1">
            <a:extLst>
              <a:ext uri="{FF2B5EF4-FFF2-40B4-BE49-F238E27FC236}">
                <a16:creationId xmlns:a16="http://schemas.microsoft.com/office/drawing/2014/main" id="{A4718E11-F155-6942-B440-3B68FAF402B7}"/>
              </a:ext>
            </a:extLst>
          </p:cNvPr>
          <p:cNvSpPr txBox="1">
            <a:spLocks/>
          </p:cNvSpPr>
          <p:nvPr/>
        </p:nvSpPr>
        <p:spPr>
          <a:xfrm>
            <a:off x="811206" y="5078394"/>
            <a:ext cx="4793714" cy="1268142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This stress is not that stress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022957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Although the use of stress tensor is the same: mapping from the interface normal to the traction, it can be defined by different configurations.</a:t>
            </a:r>
            <a:endParaRPr lang="en-CN" sz="2400" dirty="0"/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B13442A6-B3CE-2444-B0D3-3D8B636AB47A}"/>
              </a:ext>
            </a:extLst>
          </p:cNvPr>
          <p:cNvSpPr/>
          <p:nvPr/>
        </p:nvSpPr>
        <p:spPr>
          <a:xfrm>
            <a:off x="1905325" y="2582693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25425C1-1626-EF48-8E83-6C4957EBD680}"/>
                  </a:ext>
                </a:extLst>
              </p:cNvPr>
              <p:cNvSpPr txBox="1"/>
              <p:nvPr/>
            </p:nvSpPr>
            <p:spPr>
              <a:xfrm>
                <a:off x="1631147" y="437587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25425C1-1626-EF48-8E83-6C4957EBD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147" y="4375876"/>
                <a:ext cx="665091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481D0B88-EE9F-6A46-B844-3327261FE02E}"/>
              </a:ext>
            </a:extLst>
          </p:cNvPr>
          <p:cNvSpPr/>
          <p:nvPr/>
        </p:nvSpPr>
        <p:spPr>
          <a:xfrm>
            <a:off x="4235869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C634BE9-B3D8-E744-BFD0-698FAA0AF444}"/>
              </a:ext>
            </a:extLst>
          </p:cNvPr>
          <p:cNvSpPr/>
          <p:nvPr/>
        </p:nvSpPr>
        <p:spPr>
          <a:xfrm>
            <a:off x="3024775" y="249104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A112E9D9-D0BB-5C47-B574-1735FA9A8C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729" y="5070190"/>
                <a:ext cx="471562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In FEM, we define the energy density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in the reference </a:t>
                </a:r>
                <a:r>
                  <a:rPr lang="en-CN" sz="2000" dirty="0"/>
                  <a:t>state</a:t>
                </a:r>
                <a:r>
                  <a:rPr lang="en-US" sz="2000" dirty="0"/>
                  <a:t>.  Therefore, this stress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CN" sz="2000" dirty="0"/>
                  <a:t> is a mapping from the normal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000" dirty="0"/>
                  <a:t>to the traction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𝐓</m:t>
                    </m:r>
                  </m:oMath>
                </a14:m>
                <a:r>
                  <a:rPr lang="en-CN" sz="2000" dirty="0"/>
                  <a:t>, both in the reference state.</a:t>
                </a:r>
              </a:p>
            </p:txBody>
          </p:sp>
        </mc:Choice>
        <mc:Fallback xmlns="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A112E9D9-D0BB-5C47-B574-1735FA9A8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29" y="5070190"/>
                <a:ext cx="4715625" cy="1325563"/>
              </a:xfrm>
              <a:prstGeom prst="rect">
                <a:avLst/>
              </a:prstGeom>
              <a:blipFill>
                <a:blip r:embed="rId3"/>
                <a:stretch>
                  <a:fillRect l="-1344" t="-952" b="-28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riangle 94">
            <a:extLst>
              <a:ext uri="{FF2B5EF4-FFF2-40B4-BE49-F238E27FC236}">
                <a16:creationId xmlns:a16="http://schemas.microsoft.com/office/drawing/2014/main" id="{3D5AE335-BEDB-EC45-8B6C-88EF8AB16187}"/>
              </a:ext>
            </a:extLst>
          </p:cNvPr>
          <p:cNvSpPr/>
          <p:nvPr/>
        </p:nvSpPr>
        <p:spPr>
          <a:xfrm rot="20202496">
            <a:off x="7127236" y="2378111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810B7EC-437D-F543-80D0-D1B17A28E3A7}"/>
                  </a:ext>
                </a:extLst>
              </p:cNvPr>
              <p:cNvSpPr txBox="1"/>
              <p:nvPr/>
            </p:nvSpPr>
            <p:spPr>
              <a:xfrm>
                <a:off x="7035912" y="447284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810B7EC-437D-F543-80D0-D1B17A28E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12" y="4472844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>
            <a:extLst>
              <a:ext uri="{FF2B5EF4-FFF2-40B4-BE49-F238E27FC236}">
                <a16:creationId xmlns:a16="http://schemas.microsoft.com/office/drawing/2014/main" id="{D6FB8095-5805-9248-98EA-758D80AFD39B}"/>
              </a:ext>
            </a:extLst>
          </p:cNvPr>
          <p:cNvSpPr/>
          <p:nvPr/>
        </p:nvSpPr>
        <p:spPr>
          <a:xfrm>
            <a:off x="9704812" y="342402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95C8812-21A9-FC4F-9569-EC3041174652}"/>
              </a:ext>
            </a:extLst>
          </p:cNvPr>
          <p:cNvSpPr/>
          <p:nvPr/>
        </p:nvSpPr>
        <p:spPr>
          <a:xfrm>
            <a:off x="8711687" y="201261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itle 1">
                <a:extLst>
                  <a:ext uri="{FF2B5EF4-FFF2-40B4-BE49-F238E27FC236}">
                    <a16:creationId xmlns:a16="http://schemas.microsoft.com/office/drawing/2014/main" id="{777F4015-1FB9-1E40-9850-32893544A3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6042" y="5077234"/>
                <a:ext cx="471562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In FVM, we need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US" sz="2000" dirty="0"/>
                  <a:t> to convert the normal into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sz="2000" dirty="0"/>
                  <a:t> for force calculation. Therefore, this stress</a:t>
                </a:r>
                <a:r>
                  <a:rPr lang="en-CN" sz="2000" dirty="0"/>
                  <a:t> assumes the normal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000" dirty="0"/>
                  <a:t>and the traction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CN" sz="2000" dirty="0"/>
                  <a:t> are in the deformed state.</a:t>
                </a:r>
              </a:p>
            </p:txBody>
          </p:sp>
        </mc:Choice>
        <mc:Fallback xmlns="">
          <p:sp>
            <p:nvSpPr>
              <p:cNvPr id="145" name="Title 1">
                <a:extLst>
                  <a:ext uri="{FF2B5EF4-FFF2-40B4-BE49-F238E27FC236}">
                    <a16:creationId xmlns:a16="http://schemas.microsoft.com/office/drawing/2014/main" id="{777F4015-1FB9-1E40-9850-32893544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042" y="5077234"/>
                <a:ext cx="4715625" cy="1325563"/>
              </a:xfrm>
              <a:prstGeom prst="rect">
                <a:avLst/>
              </a:prstGeom>
              <a:blipFill>
                <a:blip r:embed="rId5"/>
                <a:stretch>
                  <a:fillRect l="-1344" b="-18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409BCFF-D02E-9E4E-9C8C-88E8F8D1C1CE}"/>
              </a:ext>
            </a:extLst>
          </p:cNvPr>
          <p:cNvCxnSpPr>
            <a:cxnSpLocks/>
          </p:cNvCxnSpPr>
          <p:nvPr/>
        </p:nvCxnSpPr>
        <p:spPr>
          <a:xfrm flipV="1">
            <a:off x="3493104" y="2654361"/>
            <a:ext cx="0" cy="11188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244444-62DF-934B-B4F6-335D63043B91}"/>
                  </a:ext>
                </a:extLst>
              </p:cNvPr>
              <p:cNvSpPr txBox="1"/>
              <p:nvPr/>
            </p:nvSpPr>
            <p:spPr>
              <a:xfrm>
                <a:off x="3332558" y="254327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244444-62DF-934B-B4F6-335D63043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558" y="2543279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Rectangle 154">
            <a:extLst>
              <a:ext uri="{FF2B5EF4-FFF2-40B4-BE49-F238E27FC236}">
                <a16:creationId xmlns:a16="http://schemas.microsoft.com/office/drawing/2014/main" id="{0BEFCEC2-1539-564F-B501-71853CF80A57}"/>
              </a:ext>
            </a:extLst>
          </p:cNvPr>
          <p:cNvSpPr/>
          <p:nvPr/>
        </p:nvSpPr>
        <p:spPr>
          <a:xfrm>
            <a:off x="1932421" y="4666605"/>
            <a:ext cx="248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 (undeformed)</a:t>
            </a:r>
            <a:endParaRPr lang="en-CN" dirty="0">
              <a:latin typeface="+mj-lt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D07905A-2B31-D940-863B-0CE6F2AC3135}"/>
              </a:ext>
            </a:extLst>
          </p:cNvPr>
          <p:cNvSpPr/>
          <p:nvPr/>
        </p:nvSpPr>
        <p:spPr>
          <a:xfrm>
            <a:off x="7778454" y="4666196"/>
            <a:ext cx="199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 (deformed)</a:t>
            </a:r>
            <a:endParaRPr lang="en-CN" dirty="0">
              <a:latin typeface="+mj-lt"/>
            </a:endParaRP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1FB27D3-A3BE-B44D-A189-BDC8A97D891A}"/>
              </a:ext>
            </a:extLst>
          </p:cNvPr>
          <p:cNvCxnSpPr>
            <a:cxnSpLocks/>
          </p:cNvCxnSpPr>
          <p:nvPr/>
        </p:nvCxnSpPr>
        <p:spPr>
          <a:xfrm flipH="1" flipV="1">
            <a:off x="8725656" y="2483167"/>
            <a:ext cx="364896" cy="8488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9182A161-696E-B842-8F6D-2328C30FF777}"/>
                  </a:ext>
                </a:extLst>
              </p:cNvPr>
              <p:cNvSpPr txBox="1"/>
              <p:nvPr/>
            </p:nvSpPr>
            <p:spPr>
              <a:xfrm>
                <a:off x="8349584" y="250839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9182A161-696E-B842-8F6D-2328C30FF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584" y="2508392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95AB443C-CAF6-8346-8FC7-C4DDBD34A86C}"/>
              </a:ext>
            </a:extLst>
          </p:cNvPr>
          <p:cNvCxnSpPr>
            <a:cxnSpLocks/>
          </p:cNvCxnSpPr>
          <p:nvPr/>
        </p:nvCxnSpPr>
        <p:spPr>
          <a:xfrm flipH="1">
            <a:off x="1842813" y="2654361"/>
            <a:ext cx="1211094" cy="1706403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B6D92880-FC11-D342-934E-D2E2401501D5}"/>
              </a:ext>
            </a:extLst>
          </p:cNvPr>
          <p:cNvCxnSpPr>
            <a:cxnSpLocks/>
          </p:cNvCxnSpPr>
          <p:nvPr/>
        </p:nvCxnSpPr>
        <p:spPr>
          <a:xfrm flipH="1">
            <a:off x="1985931" y="4286069"/>
            <a:ext cx="2240656" cy="3685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4E88BD41-AB35-854B-A6BA-0FF715D4254B}"/>
              </a:ext>
            </a:extLst>
          </p:cNvPr>
          <p:cNvSpPr/>
          <p:nvPr/>
        </p:nvSpPr>
        <p:spPr>
          <a:xfrm>
            <a:off x="1813681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E7C63BC-1F0A-B445-AB16-20CCE99D3FF5}"/>
                  </a:ext>
                </a:extLst>
              </p:cNvPr>
              <p:cNvSpPr txBox="1"/>
              <p:nvPr/>
            </p:nvSpPr>
            <p:spPr>
              <a:xfrm>
                <a:off x="3344217" y="4365645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E7C63BC-1F0A-B445-AB16-20CCE99D3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217" y="4365645"/>
                <a:ext cx="563822" cy="318008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3F33EC01-EE21-CD45-B3FE-B5139ED088AE}"/>
                  </a:ext>
                </a:extLst>
              </p:cNvPr>
              <p:cNvSpPr txBox="1"/>
              <p:nvPr/>
            </p:nvSpPr>
            <p:spPr>
              <a:xfrm>
                <a:off x="2124724" y="2942807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3F33EC01-EE21-CD45-B3FE-B5139ED08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724" y="2942807"/>
                <a:ext cx="563822" cy="318008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08A5925-F4BE-5D4D-A671-5E047AC305C2}"/>
              </a:ext>
            </a:extLst>
          </p:cNvPr>
          <p:cNvCxnSpPr>
            <a:cxnSpLocks/>
          </p:cNvCxnSpPr>
          <p:nvPr/>
        </p:nvCxnSpPr>
        <p:spPr>
          <a:xfrm flipV="1">
            <a:off x="3493104" y="3196862"/>
            <a:ext cx="733483" cy="5594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BA82C0C-EEED-9A48-B608-81089446D57C}"/>
                  </a:ext>
                </a:extLst>
              </p:cNvPr>
              <p:cNvSpPr txBox="1"/>
              <p:nvPr/>
            </p:nvSpPr>
            <p:spPr>
              <a:xfrm>
                <a:off x="4175450" y="2921803"/>
                <a:ext cx="9526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BA82C0C-EEED-9A48-B608-81089446D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450" y="2921803"/>
                <a:ext cx="952622" cy="307777"/>
              </a:xfrm>
              <a:prstGeom prst="rect">
                <a:avLst/>
              </a:prstGeom>
              <a:blipFill>
                <a:blip r:embed="rId10"/>
                <a:stretch>
                  <a:fillRect l="-3947" t="-3846" r="-5263" b="-346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EED4D30C-4845-7E45-9D34-A31C113043E1}"/>
              </a:ext>
            </a:extLst>
          </p:cNvPr>
          <p:cNvCxnSpPr>
            <a:cxnSpLocks/>
          </p:cNvCxnSpPr>
          <p:nvPr/>
        </p:nvCxnSpPr>
        <p:spPr>
          <a:xfrm flipV="1">
            <a:off x="9085814" y="2339168"/>
            <a:ext cx="337111" cy="9712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9A98F59-3539-B740-8CC5-1AAFCE3D8155}"/>
                  </a:ext>
                </a:extLst>
              </p:cNvPr>
              <p:cNvSpPr txBox="1"/>
              <p:nvPr/>
            </p:nvSpPr>
            <p:spPr>
              <a:xfrm>
                <a:off x="9516622" y="2188836"/>
                <a:ext cx="9700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9A98F59-3539-B740-8CC5-1AAFCE3D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622" y="2188836"/>
                <a:ext cx="970028" cy="307777"/>
              </a:xfrm>
              <a:prstGeom prst="rect">
                <a:avLst/>
              </a:prstGeom>
              <a:blipFill>
                <a:blip r:embed="rId11"/>
                <a:stretch>
                  <a:fillRect l="-7792" b="-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D9CF7B6-74DD-CA4E-A939-4FEF7AA97567}"/>
              </a:ext>
            </a:extLst>
          </p:cNvPr>
          <p:cNvCxnSpPr>
            <a:cxnSpLocks/>
          </p:cNvCxnSpPr>
          <p:nvPr/>
        </p:nvCxnSpPr>
        <p:spPr>
          <a:xfrm flipH="1">
            <a:off x="7482246" y="3554178"/>
            <a:ext cx="2222566" cy="959607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D4A700C-4BE6-A34B-90A0-34660BE6DEEF}"/>
              </a:ext>
            </a:extLst>
          </p:cNvPr>
          <p:cNvCxnSpPr>
            <a:cxnSpLocks/>
          </p:cNvCxnSpPr>
          <p:nvPr/>
        </p:nvCxnSpPr>
        <p:spPr>
          <a:xfrm flipH="1">
            <a:off x="7511375" y="2189523"/>
            <a:ext cx="1264756" cy="2375787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A1837FF9-ED9E-4349-A8D5-A187D8F31373}"/>
              </a:ext>
            </a:extLst>
          </p:cNvPr>
          <p:cNvSpPr/>
          <p:nvPr/>
        </p:nvSpPr>
        <p:spPr>
          <a:xfrm>
            <a:off x="7481537" y="438202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A00CD96-729C-F647-BA17-5009A0ABFC42}"/>
                  </a:ext>
                </a:extLst>
              </p:cNvPr>
              <p:cNvSpPr txBox="1"/>
              <p:nvPr/>
            </p:nvSpPr>
            <p:spPr>
              <a:xfrm>
                <a:off x="8882889" y="386793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A00CD96-729C-F647-BA17-5009A0ABF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889" y="3867939"/>
                <a:ext cx="665091" cy="307777"/>
              </a:xfrm>
              <a:prstGeom prst="rect">
                <a:avLst/>
              </a:prstGeom>
              <a:blipFill>
                <a:blip r:embed="rId1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E5EB1D0-46F0-164F-8BC1-28EF735F0D22}"/>
                  </a:ext>
                </a:extLst>
              </p:cNvPr>
              <p:cNvSpPr txBox="1"/>
              <p:nvPr/>
            </p:nvSpPr>
            <p:spPr>
              <a:xfrm>
                <a:off x="7516712" y="320830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E5EB1D0-46F0-164F-8BC1-28EF735F0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712" y="3208309"/>
                <a:ext cx="665091" cy="307777"/>
              </a:xfrm>
              <a:prstGeom prst="rect">
                <a:avLst/>
              </a:prstGeom>
              <a:blipFill>
                <a:blip r:embed="rId1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193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Different Stresses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022957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can now have different stresses, serving the same purpose but in different forms.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7">
                <a:extLst>
                  <a:ext uri="{FF2B5EF4-FFF2-40B4-BE49-F238E27FC236}">
                    <a16:creationId xmlns:a16="http://schemas.microsoft.com/office/drawing/2014/main" id="{E7D27A35-2E7D-BC45-8833-47533C17A2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3731978"/>
                  </p:ext>
                </p:extLst>
              </p:nvPr>
            </p:nvGraphicFramePr>
            <p:xfrm>
              <a:off x="1076960" y="2348520"/>
              <a:ext cx="9845040" cy="32902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7840">
                      <a:extLst>
                        <a:ext uri="{9D8B030D-6E8A-4147-A177-3AD203B41FA5}">
                          <a16:colId xmlns:a16="http://schemas.microsoft.com/office/drawing/2014/main" val="2570592384"/>
                        </a:ext>
                      </a:extLst>
                    </a:gridCol>
                    <a:gridCol w="3966379">
                      <a:extLst>
                        <a:ext uri="{9D8B030D-6E8A-4147-A177-3AD203B41FA5}">
                          <a16:colId xmlns:a16="http://schemas.microsoft.com/office/drawing/2014/main" val="3162937928"/>
                        </a:ext>
                      </a:extLst>
                    </a:gridCol>
                    <a:gridCol w="4110821">
                      <a:extLst>
                        <a:ext uri="{9D8B030D-6E8A-4147-A177-3AD203B41FA5}">
                          <a16:colId xmlns:a16="http://schemas.microsoft.com/office/drawing/2014/main" val="801050358"/>
                        </a:ext>
                      </a:extLst>
                    </a:gridCol>
                  </a:tblGrid>
                  <a:tr h="784619"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Interface normal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oMath>
                          </a14:m>
                          <a:r>
                            <a:rPr lang="en-CN" sz="2000" b="0" dirty="0">
                              <a:latin typeface="+mj-lt"/>
                            </a:rPr>
                            <a:t>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(unformed)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Interface normal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oMath>
                          </a14:m>
                          <a:r>
                            <a:rPr lang="en-CN" sz="2000" b="0" dirty="0">
                              <a:latin typeface="+mj-lt"/>
                            </a:rPr>
                            <a:t>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(deformed)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287093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(unformed)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latin typeface="+mj-lt"/>
                            </a:rPr>
                            <a:t>Second </a:t>
                          </a:r>
                          <a:r>
                            <a:rPr lang="en-US" sz="2000" b="0" dirty="0" err="1">
                              <a:latin typeface="+mj-lt"/>
                            </a:rPr>
                            <a:t>Piola</a:t>
                          </a:r>
                          <a:r>
                            <a:rPr lang="en-US" sz="2000" b="0" dirty="0">
                              <a:latin typeface="+mj-lt"/>
                            </a:rPr>
                            <a:t>–Kirchhoff stress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𝐒</m:t>
                              </m:r>
                            </m:oMath>
                          </a14:m>
                          <a:r>
                            <a:rPr lang="en-CN" sz="2000" b="0" dirty="0">
                              <a:latin typeface="+mj-lt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6551701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First </a:t>
                          </a:r>
                          <a:r>
                            <a:rPr lang="en-US" sz="2000" b="0" kern="1200" dirty="0" err="1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Piola</a:t>
                          </a:r>
                          <a:r>
                            <a:rPr lang="en-US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–Kirchhoff stress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𝐏</m:t>
                              </m:r>
                            </m:oMath>
                          </a14:m>
                          <a:r>
                            <a:rPr lang="en-CN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Cauchy Stress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oMath>
                          </a14:m>
                          <a:r>
                            <a:rPr lang="en-CN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6776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7">
                <a:extLst>
                  <a:ext uri="{FF2B5EF4-FFF2-40B4-BE49-F238E27FC236}">
                    <a16:creationId xmlns:a16="http://schemas.microsoft.com/office/drawing/2014/main" id="{E7D27A35-2E7D-BC45-8833-47533C17A2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3731978"/>
                  </p:ext>
                </p:extLst>
              </p:nvPr>
            </p:nvGraphicFramePr>
            <p:xfrm>
              <a:off x="1076960" y="2348520"/>
              <a:ext cx="9845040" cy="32902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7840">
                      <a:extLst>
                        <a:ext uri="{9D8B030D-6E8A-4147-A177-3AD203B41FA5}">
                          <a16:colId xmlns:a16="http://schemas.microsoft.com/office/drawing/2014/main" val="2570592384"/>
                        </a:ext>
                      </a:extLst>
                    </a:gridCol>
                    <a:gridCol w="3966379">
                      <a:extLst>
                        <a:ext uri="{9D8B030D-6E8A-4147-A177-3AD203B41FA5}">
                          <a16:colId xmlns:a16="http://schemas.microsoft.com/office/drawing/2014/main" val="3162937928"/>
                        </a:ext>
                      </a:extLst>
                    </a:gridCol>
                    <a:gridCol w="4110821">
                      <a:extLst>
                        <a:ext uri="{9D8B030D-6E8A-4147-A177-3AD203B41FA5}">
                          <a16:colId xmlns:a16="http://schemas.microsoft.com/office/drawing/2014/main" val="801050358"/>
                        </a:ext>
                      </a:extLst>
                    </a:gridCol>
                  </a:tblGrid>
                  <a:tr h="784619"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409" r="-104473" b="-3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9506" r="-926" b="-3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87093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(unformed)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409" t="-62000" r="-10447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6551701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409" t="-163636" r="-104473" b="-1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9506" t="-163636" r="-926" b="-10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776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1" name="Up-Down Arrow 50">
            <a:extLst>
              <a:ext uri="{FF2B5EF4-FFF2-40B4-BE49-F238E27FC236}">
                <a16:creationId xmlns:a16="http://schemas.microsoft.com/office/drawing/2014/main" id="{E4F586A6-4401-8643-9259-6D419DD041CB}"/>
              </a:ext>
            </a:extLst>
          </p:cNvPr>
          <p:cNvSpPr/>
          <p:nvPr/>
        </p:nvSpPr>
        <p:spPr>
          <a:xfrm>
            <a:off x="4332935" y="4032395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1452B3-BBE4-9841-9E86-CBAE6232785C}"/>
              </a:ext>
            </a:extLst>
          </p:cNvPr>
          <p:cNvCxnSpPr>
            <a:cxnSpLocks/>
          </p:cNvCxnSpPr>
          <p:nvPr/>
        </p:nvCxnSpPr>
        <p:spPr>
          <a:xfrm>
            <a:off x="1011501" y="2273076"/>
            <a:ext cx="1848285" cy="85808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FB01CC5-01D7-EA4F-9C0D-04F753CFF194}"/>
              </a:ext>
            </a:extLst>
          </p:cNvPr>
          <p:cNvSpPr/>
          <p:nvPr/>
        </p:nvSpPr>
        <p:spPr>
          <a:xfrm>
            <a:off x="2074084" y="2339728"/>
            <a:ext cx="739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N" sz="20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8CAD0EA-08FB-A441-84B0-F37F42173D2E}"/>
              </a:ext>
            </a:extLst>
          </p:cNvPr>
          <p:cNvSpPr/>
          <p:nvPr/>
        </p:nvSpPr>
        <p:spPr>
          <a:xfrm>
            <a:off x="1076960" y="2742471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N" sz="2000" dirty="0">
                <a:solidFill>
                  <a:schemeClr val="bg1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BC65F43-913A-8C41-BC32-AB3D4AFDD123}"/>
                  </a:ext>
                </a:extLst>
              </p:cNvPr>
              <p:cNvSpPr/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𝐅𝐒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BC65F43-913A-8C41-BC32-AB3D4AFDD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2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Area Weighted Normals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19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96327" y="785776"/>
                <a:ext cx="759324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Now let’s figure out the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ref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</a:rPr>
                      <m:t>𝐍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sz="2400" dirty="0"/>
                  <a:t>, the two area weighted </a:t>
                </a:r>
                <a:r>
                  <a:rPr lang="en-US" sz="2400" dirty="0" err="1"/>
                  <a:t>normals</a:t>
                </a:r>
                <a:r>
                  <a:rPr lang="en-US" sz="2400" dirty="0"/>
                  <a:t>. </a:t>
                </a:r>
                <a:endParaRPr lang="en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327" y="785776"/>
                <a:ext cx="7593248" cy="1325563"/>
              </a:xfrm>
              <a:prstGeom prst="rect">
                <a:avLst/>
              </a:prstGeom>
              <a:blipFill>
                <a:blip r:embed="rId2"/>
                <a:stretch>
                  <a:fillRect l="-1169" r="-16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EB7F05-A992-BF4E-AE94-355ACF32BE58}"/>
                  </a:ext>
                </a:extLst>
              </p:cNvPr>
              <p:cNvSpPr/>
              <p:nvPr/>
            </p:nvSpPr>
            <p:spPr>
              <a:xfrm>
                <a:off x="3890813" y="1946445"/>
                <a:ext cx="2314608" cy="41485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EB7F05-A992-BF4E-AE94-355ACF32B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813" y="1946445"/>
                <a:ext cx="2314608" cy="4148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654C92A-0884-E54A-B7B6-4D1913AFD468}"/>
                  </a:ext>
                </a:extLst>
              </p:cNvPr>
              <p:cNvSpPr/>
              <p:nvPr/>
            </p:nvSpPr>
            <p:spPr>
              <a:xfrm>
                <a:off x="4147349" y="2451853"/>
                <a:ext cx="6825458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𝐃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𝐕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𝐃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𝐕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654C92A-0884-E54A-B7B6-4D1913AFD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349" y="2451853"/>
                <a:ext cx="6825458" cy="439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riangle 18">
            <a:extLst>
              <a:ext uri="{FF2B5EF4-FFF2-40B4-BE49-F238E27FC236}">
                <a16:creationId xmlns:a16="http://schemas.microsoft.com/office/drawing/2014/main" id="{D0E29688-92B4-484D-A8BC-B198EF091FBF}"/>
              </a:ext>
            </a:extLst>
          </p:cNvPr>
          <p:cNvSpPr/>
          <p:nvPr/>
        </p:nvSpPr>
        <p:spPr>
          <a:xfrm>
            <a:off x="478013" y="1343818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E2D838-AD1E-5F40-944F-FC61C99B0EAC}"/>
                  </a:ext>
                </a:extLst>
              </p:cNvPr>
              <p:cNvSpPr txBox="1"/>
              <p:nvPr/>
            </p:nvSpPr>
            <p:spPr>
              <a:xfrm>
                <a:off x="203835" y="313700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E2D838-AD1E-5F40-944F-FC61C99B0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35" y="3137001"/>
                <a:ext cx="665091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6B6C83B7-DA1C-9249-86A9-C2E04E3E662A}"/>
              </a:ext>
            </a:extLst>
          </p:cNvPr>
          <p:cNvSpPr/>
          <p:nvPr/>
        </p:nvSpPr>
        <p:spPr>
          <a:xfrm>
            <a:off x="2799275" y="2946570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FE74B9-7B22-094C-A1AE-C6C1741A8114}"/>
              </a:ext>
            </a:extLst>
          </p:cNvPr>
          <p:cNvSpPr/>
          <p:nvPr/>
        </p:nvSpPr>
        <p:spPr>
          <a:xfrm>
            <a:off x="1597463" y="125217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5E1B741-9D6F-5246-A89E-C3B74433AF55}"/>
              </a:ext>
            </a:extLst>
          </p:cNvPr>
          <p:cNvSpPr/>
          <p:nvPr/>
        </p:nvSpPr>
        <p:spPr>
          <a:xfrm rot="20202496">
            <a:off x="-47446" y="3985361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6AB423-52BD-354C-8484-469670B36571}"/>
                  </a:ext>
                </a:extLst>
              </p:cNvPr>
              <p:cNvSpPr txBox="1"/>
              <p:nvPr/>
            </p:nvSpPr>
            <p:spPr>
              <a:xfrm>
                <a:off x="-77810" y="608009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6AB423-52BD-354C-8484-469670B36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7810" y="6080094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7644836F-04E0-9448-9930-5A2F8A275792}"/>
              </a:ext>
            </a:extLst>
          </p:cNvPr>
          <p:cNvSpPr/>
          <p:nvPr/>
        </p:nvSpPr>
        <p:spPr>
          <a:xfrm>
            <a:off x="2585526" y="50307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092B2C-A198-6440-9B1D-650ED6EC34DD}"/>
              </a:ext>
            </a:extLst>
          </p:cNvPr>
          <p:cNvSpPr/>
          <p:nvPr/>
        </p:nvSpPr>
        <p:spPr>
          <a:xfrm>
            <a:off x="1592401" y="361936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531E22-7091-CE40-A8A9-3939D39B9F3F}"/>
              </a:ext>
            </a:extLst>
          </p:cNvPr>
          <p:cNvCxnSpPr>
            <a:cxnSpLocks/>
          </p:cNvCxnSpPr>
          <p:nvPr/>
        </p:nvCxnSpPr>
        <p:spPr>
          <a:xfrm flipV="1">
            <a:off x="2065792" y="1415486"/>
            <a:ext cx="0" cy="11188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4983F3-94A4-234F-BE7F-D58A823CF327}"/>
                  </a:ext>
                </a:extLst>
              </p:cNvPr>
              <p:cNvSpPr txBox="1"/>
              <p:nvPr/>
            </p:nvSpPr>
            <p:spPr>
              <a:xfrm>
                <a:off x="1905246" y="130440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4983F3-94A4-234F-BE7F-D58A823CF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246" y="1304404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FF0E0B-70E0-784A-8D04-93AE2D481C49}"/>
                  </a:ext>
                </a:extLst>
              </p:cNvPr>
              <p:cNvSpPr txBox="1"/>
              <p:nvPr/>
            </p:nvSpPr>
            <p:spPr>
              <a:xfrm>
                <a:off x="1110598" y="4306205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FF0E0B-70E0-784A-8D04-93AE2D481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598" y="4306205"/>
                <a:ext cx="665091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551E642-9C4B-3444-9338-565C10FF6DAE}"/>
              </a:ext>
            </a:extLst>
          </p:cNvPr>
          <p:cNvCxnSpPr>
            <a:cxnSpLocks/>
          </p:cNvCxnSpPr>
          <p:nvPr/>
        </p:nvCxnSpPr>
        <p:spPr>
          <a:xfrm flipH="1">
            <a:off x="415501" y="1415486"/>
            <a:ext cx="1211094" cy="1706403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05E44F-8E56-A44B-9678-EF96B7A75AE4}"/>
              </a:ext>
            </a:extLst>
          </p:cNvPr>
          <p:cNvCxnSpPr>
            <a:cxnSpLocks/>
          </p:cNvCxnSpPr>
          <p:nvPr/>
        </p:nvCxnSpPr>
        <p:spPr>
          <a:xfrm flipH="1">
            <a:off x="558619" y="3037146"/>
            <a:ext cx="2240656" cy="3685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F4BCEAB-5071-0E4A-89DA-7719AEF6154A}"/>
              </a:ext>
            </a:extLst>
          </p:cNvPr>
          <p:cNvSpPr/>
          <p:nvPr/>
        </p:nvSpPr>
        <p:spPr>
          <a:xfrm>
            <a:off x="386369" y="296344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B15EFD-8164-1A48-9345-66844B9F43E9}"/>
                  </a:ext>
                </a:extLst>
              </p:cNvPr>
              <p:cNvSpPr txBox="1"/>
              <p:nvPr/>
            </p:nvSpPr>
            <p:spPr>
              <a:xfrm>
                <a:off x="1916905" y="3126770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B15EFD-8164-1A48-9345-66844B9F4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905" y="3126770"/>
                <a:ext cx="563822" cy="318008"/>
              </a:xfrm>
              <a:prstGeom prst="rect">
                <a:avLst/>
              </a:prstGeom>
              <a:blipFill>
                <a:blip r:embed="rId9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47B0EB-1415-5B4A-9E58-473F5FF981EC}"/>
                  </a:ext>
                </a:extLst>
              </p:cNvPr>
              <p:cNvSpPr txBox="1"/>
              <p:nvPr/>
            </p:nvSpPr>
            <p:spPr>
              <a:xfrm>
                <a:off x="697412" y="1703932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47B0EB-1415-5B4A-9E58-473F5FF98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12" y="1703932"/>
                <a:ext cx="563822" cy="318008"/>
              </a:xfrm>
              <a:prstGeom prst="rect">
                <a:avLst/>
              </a:prstGeom>
              <a:blipFill>
                <a:blip r:embed="rId10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78220C-82C8-3647-B66F-0E550772CDBC}"/>
              </a:ext>
            </a:extLst>
          </p:cNvPr>
          <p:cNvCxnSpPr>
            <a:cxnSpLocks/>
          </p:cNvCxnSpPr>
          <p:nvPr/>
        </p:nvCxnSpPr>
        <p:spPr>
          <a:xfrm flipH="1">
            <a:off x="362960" y="5160929"/>
            <a:ext cx="2222566" cy="959607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5329B6-6AED-3146-9494-774B63E1753D}"/>
              </a:ext>
            </a:extLst>
          </p:cNvPr>
          <p:cNvCxnSpPr>
            <a:cxnSpLocks/>
          </p:cNvCxnSpPr>
          <p:nvPr/>
        </p:nvCxnSpPr>
        <p:spPr>
          <a:xfrm flipH="1">
            <a:off x="409413" y="3796274"/>
            <a:ext cx="1206792" cy="2219341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4E59EB0-B1DA-7041-901C-6BBFF72280E8}"/>
              </a:ext>
            </a:extLst>
          </p:cNvPr>
          <p:cNvSpPr/>
          <p:nvPr/>
        </p:nvSpPr>
        <p:spPr>
          <a:xfrm>
            <a:off x="331771" y="59887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F26957-367D-184C-B24D-A06DFD3A97DE}"/>
                  </a:ext>
                </a:extLst>
              </p:cNvPr>
              <p:cNvSpPr txBox="1"/>
              <p:nvPr/>
            </p:nvSpPr>
            <p:spPr>
              <a:xfrm>
                <a:off x="1763603" y="547469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F26957-367D-184C-B24D-A06DFD3A9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03" y="5474690"/>
                <a:ext cx="665091" cy="307777"/>
              </a:xfrm>
              <a:prstGeom prst="rect">
                <a:avLst/>
              </a:prstGeom>
              <a:blipFill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BF0891E-7CC5-A940-BA67-EF4EE103E196}"/>
                  </a:ext>
                </a:extLst>
              </p:cNvPr>
              <p:cNvSpPr txBox="1"/>
              <p:nvPr/>
            </p:nvSpPr>
            <p:spPr>
              <a:xfrm>
                <a:off x="397426" y="481506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BF0891E-7CC5-A940-BA67-EF4EE103E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26" y="4815060"/>
                <a:ext cx="665091" cy="307777"/>
              </a:xfrm>
              <a:prstGeom prst="rect">
                <a:avLst/>
              </a:prstGeom>
              <a:blipFill>
                <a:blip r:embed="rId1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4A37B2A-1FF2-0D49-999E-0392A43E8F73}"/>
                  </a:ext>
                </a:extLst>
              </p:cNvPr>
              <p:cNvSpPr/>
              <p:nvPr/>
            </p:nvSpPr>
            <p:spPr>
              <a:xfrm>
                <a:off x="4698253" y="2942087"/>
                <a:ext cx="3520323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𝐃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𝐃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4A37B2A-1FF2-0D49-999E-0392A43E8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253" y="2942087"/>
                <a:ext cx="3520323" cy="5529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4A94C58-4A5B-6D4E-B4C2-7E1AE03BA1A6}"/>
                  </a:ext>
                </a:extLst>
              </p:cNvPr>
              <p:cNvSpPr/>
              <p:nvPr/>
            </p:nvSpPr>
            <p:spPr>
              <a:xfrm>
                <a:off x="4698253" y="3505107"/>
                <a:ext cx="5517216" cy="1070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4A94C58-4A5B-6D4E-B4C2-7E1AE03BA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253" y="3505107"/>
                <a:ext cx="5517216" cy="107054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0661D1A-D64A-8C48-8A3C-02CE09F1066A}"/>
                  </a:ext>
                </a:extLst>
              </p:cNvPr>
              <p:cNvSpPr/>
              <p:nvPr/>
            </p:nvSpPr>
            <p:spPr>
              <a:xfrm>
                <a:off x="3424080" y="4657377"/>
                <a:ext cx="8853834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0661D1A-D64A-8C48-8A3C-02CE09F10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080" y="4657377"/>
                <a:ext cx="8853834" cy="972702"/>
              </a:xfrm>
              <a:prstGeom prst="rect">
                <a:avLst/>
              </a:prstGeom>
              <a:blipFill>
                <a:blip r:embed="rId1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6E186DA-6C66-9943-A0DF-900858342749}"/>
                  </a:ext>
                </a:extLst>
              </p:cNvPr>
              <p:cNvSpPr/>
              <p:nvPr/>
            </p:nvSpPr>
            <p:spPr>
              <a:xfrm>
                <a:off x="3454224" y="5864795"/>
                <a:ext cx="5277920" cy="414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6E186DA-6C66-9943-A0DF-900858342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224" y="5864795"/>
                <a:ext cx="5277920" cy="414857"/>
              </a:xfrm>
              <a:prstGeom prst="rect">
                <a:avLst/>
              </a:prstGeom>
              <a:blipFill>
                <a:blip r:embed="rId16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ACC3312-50E2-E24F-8EC9-56AE5AF53E01}"/>
              </a:ext>
            </a:extLst>
          </p:cNvPr>
          <p:cNvCxnSpPr>
            <a:cxnSpLocks/>
          </p:cNvCxnSpPr>
          <p:nvPr/>
        </p:nvCxnSpPr>
        <p:spPr>
          <a:xfrm flipH="1" flipV="1">
            <a:off x="1455471" y="4129121"/>
            <a:ext cx="364896" cy="8488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5A4DC73-F9E9-1142-B034-DF38D2A7CDB1}"/>
              </a:ext>
            </a:extLst>
          </p:cNvPr>
          <p:cNvSpPr/>
          <p:nvPr/>
        </p:nvSpPr>
        <p:spPr>
          <a:xfrm>
            <a:off x="1474243" y="2473340"/>
            <a:ext cx="111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</a:t>
            </a:r>
            <a:endParaRPr lang="en-CN" i="1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31CD42B-320D-9B4F-AC81-C6680F7E64D1}"/>
              </a:ext>
            </a:extLst>
          </p:cNvPr>
          <p:cNvSpPr/>
          <p:nvPr/>
        </p:nvSpPr>
        <p:spPr>
          <a:xfrm rot="20157895">
            <a:off x="1470566" y="4927014"/>
            <a:ext cx="892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</a:t>
            </a:r>
            <a:endParaRPr lang="en-CN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183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1" grpId="0"/>
      <p:bldP spid="52" grpId="0"/>
      <p:bldP spid="40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Topics for the Day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97F1DBD7-7E5A-D24F-971E-749CBB605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005" y="1664250"/>
            <a:ext cx="9564889" cy="2995299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The linear finite element method (FEM)</a:t>
            </a:r>
          </a:p>
          <a:p>
            <a:endParaRPr lang="en-US" sz="3000" dirty="0">
              <a:latin typeface="+mj-lt"/>
            </a:endParaRPr>
          </a:p>
          <a:p>
            <a:r>
              <a:rPr lang="en-US" sz="3000" dirty="0">
                <a:latin typeface="+mj-lt"/>
              </a:rPr>
              <a:t>The finite volume method (FVM)</a:t>
            </a:r>
          </a:p>
          <a:p>
            <a:endParaRPr lang="en-US" sz="3000" dirty="0">
              <a:latin typeface="+mj-lt"/>
            </a:endParaRPr>
          </a:p>
          <a:p>
            <a:r>
              <a:rPr lang="en-US" sz="3000" dirty="0" err="1">
                <a:latin typeface="+mj-lt"/>
              </a:rPr>
              <a:t>Hyperelastic</a:t>
            </a:r>
            <a:r>
              <a:rPr lang="en-US" sz="3000" dirty="0">
                <a:latin typeface="+mj-lt"/>
              </a:rPr>
              <a:t> models</a:t>
            </a:r>
          </a:p>
          <a:p>
            <a:pPr marL="0" indent="0">
              <a:buNone/>
            </a:pP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43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Different Stresses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20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184292"/>
                <a:ext cx="10839785" cy="7902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Now we know: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</m:d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ref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.</a:t>
                </a:r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184292"/>
                <a:ext cx="10839785" cy="790256"/>
              </a:xfrm>
              <a:prstGeom prst="rect">
                <a:avLst/>
              </a:prstGeom>
              <a:blipFill>
                <a:blip r:embed="rId2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E131EA-2266-2A43-AF54-8CED6F0CA91D}"/>
              </a:ext>
            </a:extLst>
          </p:cNvPr>
          <p:cNvCxnSpPr>
            <a:cxnSpLocks/>
          </p:cNvCxnSpPr>
          <p:nvPr/>
        </p:nvCxnSpPr>
        <p:spPr>
          <a:xfrm>
            <a:off x="1011501" y="2273076"/>
            <a:ext cx="1848285" cy="85808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C771DC6-2B4F-BE4B-A15D-2E82680D453A}"/>
              </a:ext>
            </a:extLst>
          </p:cNvPr>
          <p:cNvSpPr/>
          <p:nvPr/>
        </p:nvSpPr>
        <p:spPr>
          <a:xfrm>
            <a:off x="2074084" y="2339728"/>
            <a:ext cx="739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N" sz="20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76145D1-DDE4-3D44-B148-ADC0B50E79F5}"/>
              </a:ext>
            </a:extLst>
          </p:cNvPr>
          <p:cNvSpPr/>
          <p:nvPr/>
        </p:nvSpPr>
        <p:spPr>
          <a:xfrm>
            <a:off x="1076960" y="2742471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N" sz="2000" dirty="0">
                <a:solidFill>
                  <a:schemeClr val="bg1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A1D542-F92C-8842-8134-99EEDF820764}"/>
                  </a:ext>
                </a:extLst>
              </p:cNvPr>
              <p:cNvSpPr/>
              <p:nvPr/>
            </p:nvSpPr>
            <p:spPr>
              <a:xfrm>
                <a:off x="3073803" y="2456125"/>
                <a:ext cx="5469488" cy="986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p>
                          </m:sSup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𝐍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A1D542-F92C-8842-8134-99EEDF820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803" y="2456125"/>
                <a:ext cx="5469488" cy="986552"/>
              </a:xfrm>
              <a:prstGeom prst="rect">
                <a:avLst/>
              </a:prstGeom>
              <a:blipFill>
                <a:blip r:embed="rId3"/>
                <a:stretch>
                  <a:fillRect t="-130380" b="-1797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49F2E1B1-6796-3C48-AA83-A2994798915A}"/>
              </a:ext>
            </a:extLst>
          </p:cNvPr>
          <p:cNvSpPr txBox="1">
            <a:spLocks/>
          </p:cNvSpPr>
          <p:nvPr/>
        </p:nvSpPr>
        <p:spPr>
          <a:xfrm>
            <a:off x="811658" y="1905014"/>
            <a:ext cx="10839785" cy="790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also know the force can be calculated using two different stresses: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EE1D47-DAFE-3547-8558-2FD4C8D5FBF3}"/>
                  </a:ext>
                </a:extLst>
              </p:cNvPr>
              <p:cNvSpPr/>
              <p:nvPr/>
            </p:nvSpPr>
            <p:spPr>
              <a:xfrm>
                <a:off x="3036204" y="3921742"/>
                <a:ext cx="5055296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p>
                          </m:sSup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p>
                          </m:sSup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EE1D47-DAFE-3547-8558-2FD4C8D5F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204" y="3921742"/>
                <a:ext cx="5055296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1">
            <a:extLst>
              <a:ext uri="{FF2B5EF4-FFF2-40B4-BE49-F238E27FC236}">
                <a16:creationId xmlns:a16="http://schemas.microsoft.com/office/drawing/2014/main" id="{10959987-362E-0E49-A028-9B2DF6CFEAA2}"/>
              </a:ext>
            </a:extLst>
          </p:cNvPr>
          <p:cNvSpPr txBox="1">
            <a:spLocks/>
          </p:cNvSpPr>
          <p:nvPr/>
        </p:nvSpPr>
        <p:spPr>
          <a:xfrm>
            <a:off x="811657" y="3174335"/>
            <a:ext cx="10839785" cy="790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Therefore, we get: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8A66030-5646-294A-9BE3-11E57744112C}"/>
                  </a:ext>
                </a:extLst>
              </p:cNvPr>
              <p:cNvSpPr/>
              <p:nvPr/>
            </p:nvSpPr>
            <p:spPr>
              <a:xfrm>
                <a:off x="2008625" y="4642464"/>
                <a:ext cx="4207665" cy="468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8A66030-5646-294A-9BE3-11E5774411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625" y="4642464"/>
                <a:ext cx="4207665" cy="46820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4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3" grpId="0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Different Stresses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022957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can now have different stresses, serving the same purpose but in different forms.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A85C14C0-50A6-8F4E-A845-B8EC47928F2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76960" y="2348520"/>
              <a:ext cx="9845040" cy="32902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7840">
                      <a:extLst>
                        <a:ext uri="{9D8B030D-6E8A-4147-A177-3AD203B41FA5}">
                          <a16:colId xmlns:a16="http://schemas.microsoft.com/office/drawing/2014/main" val="2570592384"/>
                        </a:ext>
                      </a:extLst>
                    </a:gridCol>
                    <a:gridCol w="3966379">
                      <a:extLst>
                        <a:ext uri="{9D8B030D-6E8A-4147-A177-3AD203B41FA5}">
                          <a16:colId xmlns:a16="http://schemas.microsoft.com/office/drawing/2014/main" val="3162937928"/>
                        </a:ext>
                      </a:extLst>
                    </a:gridCol>
                    <a:gridCol w="4110821">
                      <a:extLst>
                        <a:ext uri="{9D8B030D-6E8A-4147-A177-3AD203B41FA5}">
                          <a16:colId xmlns:a16="http://schemas.microsoft.com/office/drawing/2014/main" val="801050358"/>
                        </a:ext>
                      </a:extLst>
                    </a:gridCol>
                  </a:tblGrid>
                  <a:tr h="784619"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Interface normal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oMath>
                          </a14:m>
                          <a:r>
                            <a:rPr lang="en-CN" sz="2000" b="0" dirty="0">
                              <a:latin typeface="+mj-lt"/>
                            </a:rPr>
                            <a:t>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(unformed)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Interface normal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oMath>
                          </a14:m>
                          <a:r>
                            <a:rPr lang="en-CN" sz="2000" b="0" dirty="0">
                              <a:latin typeface="+mj-lt"/>
                            </a:rPr>
                            <a:t>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(deformed)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287093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(unformed)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latin typeface="+mj-lt"/>
                            </a:rPr>
                            <a:t>Second </a:t>
                          </a:r>
                          <a:r>
                            <a:rPr lang="en-US" sz="2000" b="0" dirty="0" err="1">
                              <a:latin typeface="+mj-lt"/>
                            </a:rPr>
                            <a:t>Piola</a:t>
                          </a:r>
                          <a:r>
                            <a:rPr lang="en-US" sz="2000" b="0" dirty="0">
                              <a:latin typeface="+mj-lt"/>
                            </a:rPr>
                            <a:t>–Kirchhoff stress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𝐒</m:t>
                              </m:r>
                            </m:oMath>
                          </a14:m>
                          <a:r>
                            <a:rPr lang="en-CN" sz="2000" b="0" dirty="0">
                              <a:latin typeface="+mj-lt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6551701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First </a:t>
                          </a:r>
                          <a:r>
                            <a:rPr lang="en-US" sz="2000" b="0" kern="1200" dirty="0" err="1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Piola</a:t>
                          </a:r>
                          <a:r>
                            <a:rPr lang="en-US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–Kirchhoff stress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𝐏</m:t>
                              </m:r>
                            </m:oMath>
                          </a14:m>
                          <a:r>
                            <a:rPr lang="en-CN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Cauchy Stress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oMath>
                          </a14:m>
                          <a:r>
                            <a:rPr lang="en-CN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6776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A85C14C0-50A6-8F4E-A845-B8EC47928F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0654197"/>
                  </p:ext>
                </p:extLst>
              </p:nvPr>
            </p:nvGraphicFramePr>
            <p:xfrm>
              <a:off x="1076960" y="2348520"/>
              <a:ext cx="9845040" cy="32902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7840">
                      <a:extLst>
                        <a:ext uri="{9D8B030D-6E8A-4147-A177-3AD203B41FA5}">
                          <a16:colId xmlns:a16="http://schemas.microsoft.com/office/drawing/2014/main" val="2570592384"/>
                        </a:ext>
                      </a:extLst>
                    </a:gridCol>
                    <a:gridCol w="3966379">
                      <a:extLst>
                        <a:ext uri="{9D8B030D-6E8A-4147-A177-3AD203B41FA5}">
                          <a16:colId xmlns:a16="http://schemas.microsoft.com/office/drawing/2014/main" val="3162937928"/>
                        </a:ext>
                      </a:extLst>
                    </a:gridCol>
                    <a:gridCol w="4110821">
                      <a:extLst>
                        <a:ext uri="{9D8B030D-6E8A-4147-A177-3AD203B41FA5}">
                          <a16:colId xmlns:a16="http://schemas.microsoft.com/office/drawing/2014/main" val="801050358"/>
                        </a:ext>
                      </a:extLst>
                    </a:gridCol>
                  </a:tblGrid>
                  <a:tr h="784619"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409" r="-104473" b="-3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9506" r="-926" b="-3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87093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(unformed)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409" t="-62000" r="-10447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6551701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409" t="-163636" r="-104473" b="-1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9506" t="-163636" r="-926" b="-10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7761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E131EA-2266-2A43-AF54-8CED6F0CA91D}"/>
              </a:ext>
            </a:extLst>
          </p:cNvPr>
          <p:cNvCxnSpPr>
            <a:cxnSpLocks/>
          </p:cNvCxnSpPr>
          <p:nvPr/>
        </p:nvCxnSpPr>
        <p:spPr>
          <a:xfrm>
            <a:off x="1011501" y="2273076"/>
            <a:ext cx="1848285" cy="85808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C771DC6-2B4F-BE4B-A15D-2E82680D453A}"/>
              </a:ext>
            </a:extLst>
          </p:cNvPr>
          <p:cNvSpPr/>
          <p:nvPr/>
        </p:nvSpPr>
        <p:spPr>
          <a:xfrm>
            <a:off x="2074084" y="2339728"/>
            <a:ext cx="739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N" sz="20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76145D1-DDE4-3D44-B148-ADC0B50E79F5}"/>
              </a:ext>
            </a:extLst>
          </p:cNvPr>
          <p:cNvSpPr/>
          <p:nvPr/>
        </p:nvSpPr>
        <p:spPr>
          <a:xfrm>
            <a:off x="1076960" y="2742471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N" sz="20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8829B0D-14C4-7A47-9F0B-06FC73365F3B}"/>
              </a:ext>
            </a:extLst>
          </p:cNvPr>
          <p:cNvSpPr/>
          <p:nvPr/>
        </p:nvSpPr>
        <p:spPr>
          <a:xfrm>
            <a:off x="4332935" y="4032395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6C9F42E0-8E74-6A46-B8BD-8EB06644DC64}"/>
              </a:ext>
            </a:extLst>
          </p:cNvPr>
          <p:cNvSpPr/>
          <p:nvPr/>
        </p:nvSpPr>
        <p:spPr>
          <a:xfrm rot="5400000">
            <a:off x="6580211" y="4861893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994E888-E526-9C4F-A777-43E91684253A}"/>
                  </a:ext>
                </a:extLst>
              </p:cNvPr>
              <p:cNvSpPr/>
              <p:nvPr/>
            </p:nvSpPr>
            <p:spPr>
              <a:xfrm>
                <a:off x="7151711" y="5233177"/>
                <a:ext cx="2167003" cy="40562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994E888-E526-9C4F-A777-43E916842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711" y="5233177"/>
                <a:ext cx="2167003" cy="405624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209E610-2C65-5E45-9CDB-49DE2CDE6607}"/>
                  </a:ext>
                </a:extLst>
              </p:cNvPr>
              <p:cNvSpPr/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𝐅𝐒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209E610-2C65-5E45-9CDB-49DE2CDE6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Up-Down Arrow 19">
            <a:extLst>
              <a:ext uri="{FF2B5EF4-FFF2-40B4-BE49-F238E27FC236}">
                <a16:creationId xmlns:a16="http://schemas.microsoft.com/office/drawing/2014/main" id="{D5456DC9-9697-F44E-A6F8-0C75F25B8D3F}"/>
              </a:ext>
            </a:extLst>
          </p:cNvPr>
          <p:cNvSpPr/>
          <p:nvPr/>
        </p:nvSpPr>
        <p:spPr>
          <a:xfrm rot="7888100">
            <a:off x="6580209" y="3930045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63F75CA-C2D1-C049-AC89-54354EA909A6}"/>
                  </a:ext>
                </a:extLst>
              </p:cNvPr>
              <p:cNvSpPr/>
              <p:nvPr/>
            </p:nvSpPr>
            <p:spPr>
              <a:xfrm>
                <a:off x="7138252" y="4364829"/>
                <a:ext cx="2285626" cy="40562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𝐅𝐒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63F75CA-C2D1-C049-AC89-54354EA90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252" y="4364829"/>
                <a:ext cx="2285626" cy="405624"/>
              </a:xfrm>
              <a:prstGeom prst="rect">
                <a:avLst/>
              </a:prstGeom>
              <a:blipFill>
                <a:blip r:embed="rId8"/>
                <a:stretch>
                  <a:fillRect b="-88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504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AC0B8D5D-8EB9-9C49-823D-39B99696EC89}"/>
              </a:ext>
            </a:extLst>
          </p:cNvPr>
          <p:cNvSpPr/>
          <p:nvPr/>
        </p:nvSpPr>
        <p:spPr>
          <a:xfrm>
            <a:off x="1340554" y="2474842"/>
            <a:ext cx="1717605" cy="1538358"/>
          </a:xfrm>
          <a:custGeom>
            <a:avLst/>
            <a:gdLst>
              <a:gd name="connsiteX0" fmla="*/ 975360 w 1706880"/>
              <a:gd name="connsiteY0" fmla="*/ 0 h 1513840"/>
              <a:gd name="connsiteX1" fmla="*/ 0 w 1706880"/>
              <a:gd name="connsiteY1" fmla="*/ 1127760 h 1513840"/>
              <a:gd name="connsiteX2" fmla="*/ 721360 w 1706880"/>
              <a:gd name="connsiteY2" fmla="*/ 1513840 h 1513840"/>
              <a:gd name="connsiteX3" fmla="*/ 1706880 w 1706880"/>
              <a:gd name="connsiteY3" fmla="*/ 1046480 h 1513840"/>
              <a:gd name="connsiteX4" fmla="*/ 975360 w 1706880"/>
              <a:gd name="connsiteY4" fmla="*/ 0 h 151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6880" h="1513840">
                <a:moveTo>
                  <a:pt x="975360" y="0"/>
                </a:moveTo>
                <a:lnTo>
                  <a:pt x="0" y="1127760"/>
                </a:lnTo>
                <a:lnTo>
                  <a:pt x="721360" y="1513840"/>
                </a:lnTo>
                <a:lnTo>
                  <a:pt x="1706880" y="1046480"/>
                </a:lnTo>
                <a:lnTo>
                  <a:pt x="97536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 Finite Volume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06388" y="104304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previous analysis suggests we can use reference </a:t>
            </a:r>
            <a:r>
              <a:rPr lang="en-US" sz="2400" dirty="0" err="1"/>
              <a:t>normals</a:t>
            </a:r>
            <a:r>
              <a:rPr lang="en-US" sz="2400" dirty="0"/>
              <a:t> instead.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/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blipFill>
                <a:blip r:embed="rId2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693F07-22D4-AB47-B056-41F551346126}"/>
              </a:ext>
            </a:extLst>
          </p:cNvPr>
          <p:cNvCxnSpPr>
            <a:cxnSpLocks/>
          </p:cNvCxnSpPr>
          <p:nvPr/>
        </p:nvCxnSpPr>
        <p:spPr>
          <a:xfrm flipH="1">
            <a:off x="505772" y="2485002"/>
            <a:ext cx="1808480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8ADD1F8-05A4-3B49-B350-BF180C8ECEAE}"/>
              </a:ext>
            </a:extLst>
          </p:cNvPr>
          <p:cNvCxnSpPr>
            <a:cxnSpLocks/>
          </p:cNvCxnSpPr>
          <p:nvPr/>
        </p:nvCxnSpPr>
        <p:spPr>
          <a:xfrm flipH="1">
            <a:off x="1836732" y="2485002"/>
            <a:ext cx="477521" cy="281454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93055B-C271-BE49-950D-7462AA0741CB}"/>
              </a:ext>
            </a:extLst>
          </p:cNvPr>
          <p:cNvCxnSpPr>
            <a:cxnSpLocks/>
          </p:cNvCxnSpPr>
          <p:nvPr/>
        </p:nvCxnSpPr>
        <p:spPr>
          <a:xfrm>
            <a:off x="2314253" y="2485002"/>
            <a:ext cx="1483359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04EB4059-0060-6141-B4A7-5C833FADA826}"/>
              </a:ext>
            </a:extLst>
          </p:cNvPr>
          <p:cNvSpPr/>
          <p:nvPr/>
        </p:nvSpPr>
        <p:spPr>
          <a:xfrm>
            <a:off x="2222609" y="240729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DFE69DD-F02A-C14B-ADB1-5679C42D58C0}"/>
              </a:ext>
            </a:extLst>
          </p:cNvPr>
          <p:cNvSpPr/>
          <p:nvPr/>
        </p:nvSpPr>
        <p:spPr>
          <a:xfrm>
            <a:off x="414128" y="449324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67F9706-FC29-8E47-B714-2A6BE11D734F}"/>
              </a:ext>
            </a:extLst>
          </p:cNvPr>
          <p:cNvSpPr/>
          <p:nvPr/>
        </p:nvSpPr>
        <p:spPr>
          <a:xfrm>
            <a:off x="3705967" y="452111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A6054E8-575B-8641-BBF4-EF635BF25EE1}"/>
              </a:ext>
            </a:extLst>
          </p:cNvPr>
          <p:cNvSpPr/>
          <p:nvPr/>
        </p:nvSpPr>
        <p:spPr>
          <a:xfrm>
            <a:off x="1745088" y="520789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1FA9346-9E0D-5743-8BF0-A343A44BB327}"/>
              </a:ext>
            </a:extLst>
          </p:cNvPr>
          <p:cNvSpPr/>
          <p:nvPr/>
        </p:nvSpPr>
        <p:spPr>
          <a:xfrm>
            <a:off x="2039367" y="3531275"/>
            <a:ext cx="1028953" cy="471765"/>
          </a:xfrm>
          <a:custGeom>
            <a:avLst/>
            <a:gdLst>
              <a:gd name="connsiteX0" fmla="*/ 0 w 985520"/>
              <a:gd name="connsiteY0" fmla="*/ 436880 h 436880"/>
              <a:gd name="connsiteX1" fmla="*/ 589280 w 985520"/>
              <a:gd name="connsiteY1" fmla="*/ 304800 h 436880"/>
              <a:gd name="connsiteX2" fmla="*/ 985520 w 985520"/>
              <a:gd name="connsiteY2" fmla="*/ 0 h 4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520" h="436880">
                <a:moveTo>
                  <a:pt x="0" y="436880"/>
                </a:moveTo>
                <a:cubicBezTo>
                  <a:pt x="212513" y="407246"/>
                  <a:pt x="425027" y="377613"/>
                  <a:pt x="589280" y="304800"/>
                </a:cubicBezTo>
                <a:cubicBezTo>
                  <a:pt x="753533" y="231987"/>
                  <a:pt x="869526" y="115993"/>
                  <a:pt x="98552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434D9FD-998F-0046-80E0-040DADF9F86E}"/>
              </a:ext>
            </a:extLst>
          </p:cNvPr>
          <p:cNvSpPr/>
          <p:nvPr/>
        </p:nvSpPr>
        <p:spPr>
          <a:xfrm>
            <a:off x="1350715" y="3627120"/>
            <a:ext cx="721925" cy="375920"/>
          </a:xfrm>
          <a:custGeom>
            <a:avLst/>
            <a:gdLst>
              <a:gd name="connsiteX0" fmla="*/ 721360 w 721360"/>
              <a:gd name="connsiteY0" fmla="*/ 365760 h 365760"/>
              <a:gd name="connsiteX1" fmla="*/ 243840 w 721360"/>
              <a:gd name="connsiteY1" fmla="*/ 243840 h 365760"/>
              <a:gd name="connsiteX2" fmla="*/ 0 w 721360"/>
              <a:gd name="connsiteY2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1360" h="365760">
                <a:moveTo>
                  <a:pt x="721360" y="365760"/>
                </a:moveTo>
                <a:cubicBezTo>
                  <a:pt x="542713" y="335280"/>
                  <a:pt x="364067" y="304800"/>
                  <a:pt x="243840" y="243840"/>
                </a:cubicBezTo>
                <a:cubicBezTo>
                  <a:pt x="123613" y="182880"/>
                  <a:pt x="61806" y="91440"/>
                  <a:pt x="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724EA2-338B-1843-8A24-723B1F36A93F}"/>
                  </a:ext>
                </a:extLst>
              </p:cNvPr>
              <p:cNvSpPr txBox="1"/>
              <p:nvPr/>
            </p:nvSpPr>
            <p:spPr>
              <a:xfrm>
                <a:off x="207584" y="471520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724EA2-338B-1843-8A24-723B1F36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84" y="4715209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BEB193-76EC-BB4F-A15E-5AC0029B4CD6}"/>
                  </a:ext>
                </a:extLst>
              </p:cNvPr>
              <p:cNvSpPr txBox="1"/>
              <p:nvPr/>
            </p:nvSpPr>
            <p:spPr>
              <a:xfrm>
                <a:off x="1565450" y="540066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BEB193-76EC-BB4F-A15E-5AC0029B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450" y="5400668"/>
                <a:ext cx="665091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F1159AC-6E39-004E-B082-FF2ADE8F73AC}"/>
                  </a:ext>
                </a:extLst>
              </p:cNvPr>
              <p:cNvSpPr txBox="1"/>
              <p:nvPr/>
            </p:nvSpPr>
            <p:spPr>
              <a:xfrm>
                <a:off x="3553569" y="4727335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F1159AC-6E39-004E-B082-FF2ADE8F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569" y="4727335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129EC1-25A3-584F-884F-16155379A992}"/>
              </a:ext>
            </a:extLst>
          </p:cNvPr>
          <p:cNvCxnSpPr>
            <a:cxnSpLocks/>
          </p:cNvCxnSpPr>
          <p:nvPr/>
        </p:nvCxnSpPr>
        <p:spPr>
          <a:xfrm flipH="1" flipV="1">
            <a:off x="1432190" y="2917225"/>
            <a:ext cx="397867" cy="481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C5797C-C1B0-1048-ADE3-C4177E697917}"/>
                  </a:ext>
                </a:extLst>
              </p:cNvPr>
              <p:cNvSpPr txBox="1"/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102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C5797C-C1B0-1048-ADE3-C4177E6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 l="-1887"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057BB65-44FB-134C-9714-F05F671B934A}"/>
              </a:ext>
            </a:extLst>
          </p:cNvPr>
          <p:cNvCxnSpPr>
            <a:cxnSpLocks/>
          </p:cNvCxnSpPr>
          <p:nvPr/>
        </p:nvCxnSpPr>
        <p:spPr>
          <a:xfrm flipV="1">
            <a:off x="2561224" y="2963941"/>
            <a:ext cx="581618" cy="435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73052E4-EBDB-B548-9F1E-8F298963A344}"/>
                  </a:ext>
                </a:extLst>
              </p:cNvPr>
              <p:cNvSpPr txBox="1"/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73052E4-EBDB-B548-9F1E-8F298963A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blipFill>
                <a:blip r:embed="rId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73AB13-7D80-4D4C-857B-2A0C263A906D}"/>
                  </a:ext>
                </a:extLst>
              </p:cNvPr>
              <p:cNvSpPr/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73AB13-7D80-4D4C-857B-2A0C263A9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42F2D72-1CBE-5646-B9BA-15E6A2FF2A25}"/>
              </a:ext>
            </a:extLst>
          </p:cNvPr>
          <p:cNvSpPr/>
          <p:nvPr/>
        </p:nvSpPr>
        <p:spPr>
          <a:xfrm>
            <a:off x="5950139" y="2820761"/>
            <a:ext cx="4497221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A5F3583-4EFF-7943-AD2A-8ECE9A03447B}"/>
              </a:ext>
            </a:extLst>
          </p:cNvPr>
          <p:cNvSpPr txBox="1">
            <a:spLocks/>
          </p:cNvSpPr>
          <p:nvPr/>
        </p:nvSpPr>
        <p:spPr>
          <a:xfrm>
            <a:off x="7139167" y="3172659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Constant, can be precomputed</a:t>
            </a:r>
            <a:endParaRPr lang="en-CN" sz="1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0BCD1E6-3106-3A43-95BA-6F06F09DCA1C}"/>
                  </a:ext>
                </a:extLst>
              </p:cNvPr>
              <p:cNvSpPr/>
              <p:nvPr/>
            </p:nvSpPr>
            <p:spPr>
              <a:xfrm>
                <a:off x="5457976" y="5184294"/>
                <a:ext cx="5523983" cy="635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𝐆</m:t>
                            </m:r>
                          </m:den>
                        </m:f>
                      </m:e>
                    </m:box>
                  </m:oMath>
                </a14:m>
                <a:r>
                  <a:rPr lang="en-CN" sz="2400" dirty="0">
                    <a:latin typeface="+mj-lt"/>
                  </a:rPr>
                  <a:t>, as in previous FEM formulation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0BCD1E6-3106-3A43-95BA-6F06F09DC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976" y="5184294"/>
                <a:ext cx="5523983" cy="635367"/>
              </a:xfrm>
              <a:prstGeom prst="rect">
                <a:avLst/>
              </a:prstGeom>
              <a:blipFill>
                <a:blip r:embed="rId10"/>
                <a:stretch>
                  <a:fillRect l="-229" b="-78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E221122-69FE-CC43-A63A-05F76B61C448}"/>
              </a:ext>
            </a:extLst>
          </p:cNvPr>
          <p:cNvSpPr/>
          <p:nvPr/>
        </p:nvSpPr>
        <p:spPr>
          <a:xfrm>
            <a:off x="4747497" y="4723329"/>
            <a:ext cx="3845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Second </a:t>
            </a:r>
            <a:r>
              <a:rPr lang="en-US" sz="2400" dirty="0" err="1">
                <a:latin typeface="+mj-lt"/>
              </a:rPr>
              <a:t>Piola</a:t>
            </a:r>
            <a:r>
              <a:rPr lang="en-US" sz="2400" dirty="0">
                <a:latin typeface="+mj-lt"/>
              </a:rPr>
              <a:t>–Kirchhoff stress: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82293B3-3844-F64D-8A97-ED1D09060044}"/>
                  </a:ext>
                </a:extLst>
              </p:cNvPr>
              <p:cNvSpPr/>
              <p:nvPr/>
            </p:nvSpPr>
            <p:spPr>
              <a:xfrm>
                <a:off x="4618505" y="1856952"/>
                <a:ext cx="5736763" cy="727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82293B3-3844-F64D-8A97-ED1D09060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505" y="1856952"/>
                <a:ext cx="5736763" cy="727700"/>
              </a:xfrm>
              <a:prstGeom prst="rect">
                <a:avLst/>
              </a:prstGeom>
              <a:blipFill>
                <a:blip r:embed="rId11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1F54486-32D1-D74C-ACC4-E045366C64F3}"/>
                  </a:ext>
                </a:extLst>
              </p:cNvPr>
              <p:cNvSpPr/>
              <p:nvPr/>
            </p:nvSpPr>
            <p:spPr>
              <a:xfrm>
                <a:off x="4963569" y="2618835"/>
                <a:ext cx="5592044" cy="783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1F54486-32D1-D74C-ACC4-E045366C64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69" y="2618835"/>
                <a:ext cx="5592044" cy="783741"/>
              </a:xfrm>
              <a:prstGeom prst="rect">
                <a:avLst/>
              </a:prstGeom>
              <a:blipFill>
                <a:blip r:embed="rId12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D41C717-674B-004B-8E58-96A5C56C5113}"/>
                  </a:ext>
                </a:extLst>
              </p:cNvPr>
              <p:cNvSpPr/>
              <p:nvPr/>
            </p:nvSpPr>
            <p:spPr>
              <a:xfrm>
                <a:off x="4963569" y="3516682"/>
                <a:ext cx="1571712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𝐅𝐒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D41C717-674B-004B-8E58-96A5C56C51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69" y="3516682"/>
                <a:ext cx="1571712" cy="786177"/>
              </a:xfrm>
              <a:prstGeom prst="rect">
                <a:avLst/>
              </a:prstGeom>
              <a:blipFill>
                <a:blip r:embed="rId1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D8BEDC-30AA-7A42-8432-8DF781415E79}"/>
              </a:ext>
            </a:extLst>
          </p:cNvPr>
          <p:cNvSpPr/>
          <p:nvPr/>
        </p:nvSpPr>
        <p:spPr>
          <a:xfrm>
            <a:off x="6040583" y="3706778"/>
            <a:ext cx="360218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1526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33" grpId="0"/>
      <p:bldP spid="38" grpId="0"/>
      <p:bldP spid="39" grpId="0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C6108B-74AC-5044-93D3-B184AE4DD9E7}"/>
              </a:ext>
            </a:extLst>
          </p:cNvPr>
          <p:cNvCxnSpPr>
            <a:cxnSpLocks/>
          </p:cNvCxnSpPr>
          <p:nvPr/>
        </p:nvCxnSpPr>
        <p:spPr>
          <a:xfrm flipH="1" flipV="1">
            <a:off x="376598" y="4534638"/>
            <a:ext cx="3308436" cy="346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 Finite Volume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23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7309" y="1192019"/>
                <a:ext cx="5087336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Think about more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…</a:t>
                </a:r>
                <a:endParaRPr lang="en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309" y="1192019"/>
                <a:ext cx="5087336" cy="1068598"/>
              </a:xfrm>
              <a:prstGeom prst="rect">
                <a:avLst/>
              </a:prstGeom>
              <a:blipFill>
                <a:blip r:embed="rId2"/>
                <a:stretch>
                  <a:fillRect l="-19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/>
              <p:nvPr/>
            </p:nvSpPr>
            <p:spPr>
              <a:xfrm>
                <a:off x="1926789" y="2063813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789" y="2063813"/>
                <a:ext cx="665091" cy="307777"/>
              </a:xfrm>
              <a:prstGeom prst="rect">
                <a:avLst/>
              </a:prstGeom>
              <a:blipFill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693F07-22D4-AB47-B056-41F551346126}"/>
              </a:ext>
            </a:extLst>
          </p:cNvPr>
          <p:cNvCxnSpPr>
            <a:cxnSpLocks/>
          </p:cNvCxnSpPr>
          <p:nvPr/>
        </p:nvCxnSpPr>
        <p:spPr>
          <a:xfrm flipH="1">
            <a:off x="393194" y="2443238"/>
            <a:ext cx="1808480" cy="21138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8ADD1F8-05A4-3B49-B350-BF180C8ECEAE}"/>
              </a:ext>
            </a:extLst>
          </p:cNvPr>
          <p:cNvCxnSpPr>
            <a:cxnSpLocks/>
          </p:cNvCxnSpPr>
          <p:nvPr/>
        </p:nvCxnSpPr>
        <p:spPr>
          <a:xfrm flipH="1">
            <a:off x="1724154" y="2443238"/>
            <a:ext cx="477521" cy="28145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93055B-C271-BE49-950D-7462AA0741CB}"/>
              </a:ext>
            </a:extLst>
          </p:cNvPr>
          <p:cNvCxnSpPr>
            <a:cxnSpLocks/>
          </p:cNvCxnSpPr>
          <p:nvPr/>
        </p:nvCxnSpPr>
        <p:spPr>
          <a:xfrm>
            <a:off x="2201675" y="2443238"/>
            <a:ext cx="1483359" cy="21138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04EB4059-0060-6141-B4A7-5C833FADA826}"/>
              </a:ext>
            </a:extLst>
          </p:cNvPr>
          <p:cNvSpPr/>
          <p:nvPr/>
        </p:nvSpPr>
        <p:spPr>
          <a:xfrm>
            <a:off x="2110031" y="236552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724EA2-338B-1843-8A24-723B1F36A93F}"/>
                  </a:ext>
                </a:extLst>
              </p:cNvPr>
              <p:cNvSpPr txBox="1"/>
              <p:nvPr/>
            </p:nvSpPr>
            <p:spPr>
              <a:xfrm>
                <a:off x="95006" y="462356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724EA2-338B-1843-8A24-723B1F36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6" y="4623567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BEB193-76EC-BB4F-A15E-5AC0029B4CD6}"/>
                  </a:ext>
                </a:extLst>
              </p:cNvPr>
              <p:cNvSpPr txBox="1"/>
              <p:nvPr/>
            </p:nvSpPr>
            <p:spPr>
              <a:xfrm>
                <a:off x="1444940" y="537425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BEB193-76EC-BB4F-A15E-5AC0029B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940" y="5374256"/>
                <a:ext cx="665091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F1159AC-6E39-004E-B082-FF2ADE8F73AC}"/>
                  </a:ext>
                </a:extLst>
              </p:cNvPr>
              <p:cNvSpPr txBox="1"/>
              <p:nvPr/>
            </p:nvSpPr>
            <p:spPr>
              <a:xfrm>
                <a:off x="3428673" y="467809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F1159AC-6E39-004E-B082-FF2ADE8F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73" y="4678097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129EC1-25A3-584F-884F-16155379A992}"/>
              </a:ext>
            </a:extLst>
          </p:cNvPr>
          <p:cNvCxnSpPr>
            <a:cxnSpLocks/>
          </p:cNvCxnSpPr>
          <p:nvPr/>
        </p:nvCxnSpPr>
        <p:spPr>
          <a:xfrm flipH="1" flipV="1">
            <a:off x="1086383" y="3154444"/>
            <a:ext cx="397867" cy="48181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C5797C-C1B0-1048-ADE3-C4177E697917}"/>
                  </a:ext>
                </a:extLst>
              </p:cNvPr>
              <p:cNvSpPr txBox="1"/>
              <p:nvPr/>
            </p:nvSpPr>
            <p:spPr>
              <a:xfrm>
                <a:off x="609993" y="316964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102</m:t>
                          </m:r>
                        </m:sub>
                      </m:sSub>
                    </m:oMath>
                  </m:oMathPara>
                </a14:m>
                <a:endParaRPr lang="en-CN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C5797C-C1B0-1048-ADE3-C4177E6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93" y="3169641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 l="-1887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057BB65-44FB-134C-9714-F05F671B934A}"/>
              </a:ext>
            </a:extLst>
          </p:cNvPr>
          <p:cNvCxnSpPr>
            <a:cxnSpLocks/>
          </p:cNvCxnSpPr>
          <p:nvPr/>
        </p:nvCxnSpPr>
        <p:spPr>
          <a:xfrm flipV="1">
            <a:off x="2630178" y="3134527"/>
            <a:ext cx="581618" cy="435096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73052E4-EBDB-B548-9F1E-8F298963A344}"/>
                  </a:ext>
                </a:extLst>
              </p:cNvPr>
              <p:cNvSpPr txBox="1"/>
              <p:nvPr/>
            </p:nvSpPr>
            <p:spPr>
              <a:xfrm>
                <a:off x="2905899" y="273500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123</m:t>
                          </m:r>
                        </m:sub>
                      </m:sSub>
                    </m:oMath>
                  </m:oMathPara>
                </a14:m>
                <a:endParaRPr lang="en-CN" sz="2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73052E4-EBDB-B548-9F1E-8F298963A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899" y="2735004"/>
                <a:ext cx="665091" cy="307777"/>
              </a:xfrm>
              <a:prstGeom prst="rect">
                <a:avLst/>
              </a:prstGeom>
              <a:blipFill>
                <a:blip r:embed="rId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9300B6-A522-114E-ABE9-35E972945406}"/>
                  </a:ext>
                </a:extLst>
              </p:cNvPr>
              <p:cNvSpPr/>
              <p:nvPr/>
            </p:nvSpPr>
            <p:spPr>
              <a:xfrm>
                <a:off x="4304778" y="1984186"/>
                <a:ext cx="7369197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9300B6-A522-114E-ABE9-35E972945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778" y="1984186"/>
                <a:ext cx="7369197" cy="412549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5550584-E956-1643-98F0-40DF1690F509}"/>
                  </a:ext>
                </a:extLst>
              </p:cNvPr>
              <p:cNvSpPr/>
              <p:nvPr/>
            </p:nvSpPr>
            <p:spPr>
              <a:xfrm>
                <a:off x="5092059" y="2521042"/>
                <a:ext cx="2957605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𝑉𝑜𝑙</m:t>
                      </m:r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5550584-E956-1643-98F0-40DF1690F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059" y="2521042"/>
                <a:ext cx="2957605" cy="412549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>
            <a:extLst>
              <a:ext uri="{FF2B5EF4-FFF2-40B4-BE49-F238E27FC236}">
                <a16:creationId xmlns:a16="http://schemas.microsoft.com/office/drawing/2014/main" id="{39348EA1-DD24-C945-A5A4-A3F1D96B2C5C}"/>
              </a:ext>
            </a:extLst>
          </p:cNvPr>
          <p:cNvSpPr txBox="1">
            <a:spLocks/>
          </p:cNvSpPr>
          <p:nvPr/>
        </p:nvSpPr>
        <p:spPr>
          <a:xfrm>
            <a:off x="4430165" y="2961110"/>
            <a:ext cx="5087336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Meanwhile,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132687E-93F0-E44F-945A-B2DFA08A9A2C}"/>
                  </a:ext>
                </a:extLst>
              </p:cNvPr>
              <p:cNvSpPr/>
              <p:nvPr/>
            </p:nvSpPr>
            <p:spPr>
              <a:xfrm>
                <a:off x="4324551" y="3749455"/>
                <a:ext cx="5399042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132687E-93F0-E44F-945A-B2DFA08A9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551" y="3749455"/>
                <a:ext cx="5399042" cy="412549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2F47352-0F48-F543-85C7-8A0AD56ED7F4}"/>
                  </a:ext>
                </a:extLst>
              </p:cNvPr>
              <p:cNvSpPr/>
              <p:nvPr/>
            </p:nvSpPr>
            <p:spPr>
              <a:xfrm>
                <a:off x="5071963" y="4241017"/>
                <a:ext cx="3920240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2F47352-0F48-F543-85C7-8A0AD56ED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963" y="4241017"/>
                <a:ext cx="3920240" cy="412549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6631845-D5B8-D64E-9F20-8AF608862C84}"/>
                  </a:ext>
                </a:extLst>
              </p:cNvPr>
              <p:cNvSpPr/>
              <p:nvPr/>
            </p:nvSpPr>
            <p:spPr>
              <a:xfrm>
                <a:off x="4324551" y="4910032"/>
                <a:ext cx="5399042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6631845-D5B8-D64E-9F20-8AF608862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551" y="4910032"/>
                <a:ext cx="5399042" cy="412549"/>
              </a:xfrm>
              <a:prstGeom prst="rect">
                <a:avLst/>
              </a:prstGeom>
              <a:blipFill>
                <a:blip r:embed="rId1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74A6D3D-DA66-2B49-BE69-DB8BB08988DE}"/>
                  </a:ext>
                </a:extLst>
              </p:cNvPr>
              <p:cNvSpPr/>
              <p:nvPr/>
            </p:nvSpPr>
            <p:spPr>
              <a:xfrm>
                <a:off x="5051867" y="5374256"/>
                <a:ext cx="3920240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74A6D3D-DA66-2B49-BE69-DB8BB0898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67" y="5374256"/>
                <a:ext cx="3920240" cy="412549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BDADA9-BBC2-AA49-86F2-5C4776FADF99}"/>
              </a:ext>
            </a:extLst>
          </p:cNvPr>
          <p:cNvCxnSpPr>
            <a:cxnSpLocks/>
            <a:stCxn id="55" idx="5"/>
          </p:cNvCxnSpPr>
          <p:nvPr/>
        </p:nvCxnSpPr>
        <p:spPr>
          <a:xfrm flipH="1" flipV="1">
            <a:off x="398078" y="4528155"/>
            <a:ext cx="1390878" cy="7944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CA320A-1F64-C644-BBB5-0CC69E1E14BF}"/>
              </a:ext>
            </a:extLst>
          </p:cNvPr>
          <p:cNvCxnSpPr>
            <a:cxnSpLocks/>
          </p:cNvCxnSpPr>
          <p:nvPr/>
        </p:nvCxnSpPr>
        <p:spPr>
          <a:xfrm flipH="1">
            <a:off x="1724155" y="4566541"/>
            <a:ext cx="1960879" cy="7034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9DFE69DD-F02A-C14B-ADB1-5679C42D58C0}"/>
              </a:ext>
            </a:extLst>
          </p:cNvPr>
          <p:cNvSpPr/>
          <p:nvPr/>
        </p:nvSpPr>
        <p:spPr>
          <a:xfrm>
            <a:off x="301550" y="442654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67F9706-FC29-8E47-B714-2A6BE11D734F}"/>
              </a:ext>
            </a:extLst>
          </p:cNvPr>
          <p:cNvSpPr/>
          <p:nvPr/>
        </p:nvSpPr>
        <p:spPr>
          <a:xfrm>
            <a:off x="3593390" y="447015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A6054E8-575B-8641-BBF4-EF635BF25EE1}"/>
              </a:ext>
            </a:extLst>
          </p:cNvPr>
          <p:cNvSpPr/>
          <p:nvPr/>
        </p:nvSpPr>
        <p:spPr>
          <a:xfrm>
            <a:off x="1632510" y="516613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4749288-8E25-554B-A97E-0012138635CD}"/>
              </a:ext>
            </a:extLst>
          </p:cNvPr>
          <p:cNvCxnSpPr>
            <a:cxnSpLocks/>
          </p:cNvCxnSpPr>
          <p:nvPr/>
        </p:nvCxnSpPr>
        <p:spPr>
          <a:xfrm flipH="1" flipV="1">
            <a:off x="1845930" y="2645199"/>
            <a:ext cx="130489" cy="65562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5BB844C-3594-E645-987C-E173435ECD9F}"/>
                  </a:ext>
                </a:extLst>
              </p:cNvPr>
              <p:cNvSpPr txBox="1"/>
              <p:nvPr/>
            </p:nvSpPr>
            <p:spPr>
              <a:xfrm>
                <a:off x="1374708" y="229683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sub>
                      </m:sSub>
                    </m:oMath>
                  </m:oMathPara>
                </a14:m>
                <a:endParaRPr lang="en-CN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5BB844C-3594-E645-987C-E173435EC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708" y="2296830"/>
                <a:ext cx="665091" cy="307777"/>
              </a:xfrm>
              <a:prstGeom prst="rect">
                <a:avLst/>
              </a:prstGeom>
              <a:blipFill>
                <a:blip r:embed="rId1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57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Therefore,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24</a:t>
            </a:fld>
            <a:endParaRPr kumimoji="1" lang="zh-CN" altLang="en-US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690935" y="1041379"/>
            <a:ext cx="5087336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get: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85D9D4B-AFFD-4647-B6C0-EAB7C5AF3301}"/>
                  </a:ext>
                </a:extLst>
              </p:cNvPr>
              <p:cNvSpPr/>
              <p:nvPr/>
            </p:nvSpPr>
            <p:spPr>
              <a:xfrm>
                <a:off x="1242231" y="1575678"/>
                <a:ext cx="9760621" cy="91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𝑉𝑜𝑙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85D9D4B-AFFD-4647-B6C0-EAB7C5AF3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231" y="1575678"/>
                <a:ext cx="9760621" cy="912366"/>
              </a:xfrm>
              <a:prstGeom prst="rect">
                <a:avLst/>
              </a:prstGeom>
              <a:blipFill>
                <a:blip r:embed="rId2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8311D84-CAC0-834E-A60B-CA5FA02344FB}"/>
                  </a:ext>
                </a:extLst>
              </p:cNvPr>
              <p:cNvSpPr/>
              <p:nvPr/>
            </p:nvSpPr>
            <p:spPr>
              <a:xfrm>
                <a:off x="1307388" y="2341837"/>
                <a:ext cx="3597203" cy="906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𝑉𝑜𝑙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8311D84-CAC0-834E-A60B-CA5FA0234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388" y="2341837"/>
                <a:ext cx="3597203" cy="906210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CB4E83D-714E-4146-868D-FFB4EC928314}"/>
                  </a:ext>
                </a:extLst>
              </p:cNvPr>
              <p:cNvSpPr/>
              <p:nvPr/>
            </p:nvSpPr>
            <p:spPr>
              <a:xfrm>
                <a:off x="1313351" y="3349647"/>
                <a:ext cx="3591240" cy="91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𝑉𝑜𝑙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CB4E83D-714E-4146-868D-FFB4EC928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351" y="3349647"/>
                <a:ext cx="3591240" cy="912366"/>
              </a:xfrm>
              <a:prstGeom prst="rect">
                <a:avLst/>
              </a:prstGeom>
              <a:blipFill>
                <a:blip r:embed="rId4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03E0A260-42F5-FC49-A1B4-67BE8D8F186E}"/>
              </a:ext>
            </a:extLst>
          </p:cNvPr>
          <p:cNvSpPr/>
          <p:nvPr/>
        </p:nvSpPr>
        <p:spPr>
          <a:xfrm>
            <a:off x="2536830" y="4611762"/>
            <a:ext cx="2103120" cy="1249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2DC792B-3021-4F40-9653-47A9B22EB373}"/>
                  </a:ext>
                </a:extLst>
              </p:cNvPr>
              <p:cNvSpPr/>
              <p:nvPr/>
            </p:nvSpPr>
            <p:spPr>
              <a:xfrm>
                <a:off x="4742031" y="4566941"/>
                <a:ext cx="4765599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 smtClean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𝑉𝑜𝑙</m:t>
                          </m:r>
                        </m:e>
                      </m:box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2DC792B-3021-4F40-9653-47A9B22EB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031" y="4566941"/>
                <a:ext cx="4765599" cy="4056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8B0F6C3-77B5-0949-9961-F78DD92B6210}"/>
                  </a:ext>
                </a:extLst>
              </p:cNvPr>
              <p:cNvSpPr/>
              <p:nvPr/>
            </p:nvSpPr>
            <p:spPr>
              <a:xfrm>
                <a:off x="6315868" y="5136307"/>
                <a:ext cx="5344027" cy="725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p>
                                <m:s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>
                                                    <a:latin typeface="Cambria Math" panose="02040503050406030204" pitchFamily="18" charset="0"/>
                                                  </a:rPr>
                                                  <m:t>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>
                                                    <a:latin typeface="Cambria Math" panose="02040503050406030204" pitchFamily="18" charset="0"/>
                                                  </a:rPr>
                                                  <m:t>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>
                                                    <a:latin typeface="Cambria Math" panose="02040503050406030204" pitchFamily="18" charset="0"/>
                                                  </a:rPr>
                                                  <m:t>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30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8B0F6C3-77B5-0949-9961-F78DD92B6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868" y="5136307"/>
                <a:ext cx="5344027" cy="725135"/>
              </a:xfrm>
              <a:prstGeom prst="rect">
                <a:avLst/>
              </a:prstGeom>
              <a:blipFill>
                <a:blip r:embed="rId6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04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5" grpId="0"/>
      <p:bldP spid="4" grpId="0" animBg="1"/>
      <p:bldP spid="45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F2BEE9-607A-7045-8B43-FAF6B8CCAC40}"/>
              </a:ext>
            </a:extLst>
          </p:cNvPr>
          <p:cNvSpPr txBox="1">
            <a:spLocks/>
          </p:cNvSpPr>
          <p:nvPr/>
        </p:nvSpPr>
        <p:spPr>
          <a:xfrm>
            <a:off x="4561839" y="1343818"/>
            <a:ext cx="5083087" cy="469975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AC247E-5063-B14F-979A-AD165C7DC70A}"/>
              </a:ext>
            </a:extLst>
          </p:cNvPr>
          <p:cNvSpPr txBox="1">
            <a:spLocks/>
          </p:cNvSpPr>
          <p:nvPr/>
        </p:nvSpPr>
        <p:spPr>
          <a:xfrm>
            <a:off x="5692260" y="1325637"/>
            <a:ext cx="3497377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A FEM/FVM Framework</a:t>
            </a:r>
            <a:endParaRPr lang="en-CN" sz="2000" b="1" dirty="0">
              <a:solidFill>
                <a:schemeClr val="tx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E2191B2-89B8-2245-9743-F04D8485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 Quick Summary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93D3DD6-CE3E-0642-AF0D-4897D85B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25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486248-03D6-874E-AC09-898A0DE0A3C1}"/>
                  </a:ext>
                </a:extLst>
              </p:cNvPr>
              <p:cNvSpPr txBox="1"/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486248-03D6-874E-AC09-898A0DE0A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19B84C-D13B-D441-8A2C-6E3FEC1FB0E0}"/>
                  </a:ext>
                </a:extLst>
              </p:cNvPr>
              <p:cNvSpPr txBox="1"/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19B84C-D13B-D441-8A2C-6E3FEC1FB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78C5523-32B0-D84E-B934-D76DA9A7D4EC}"/>
                  </a:ext>
                </a:extLst>
              </p:cNvPr>
              <p:cNvSpPr/>
              <p:nvPr/>
            </p:nvSpPr>
            <p:spPr>
              <a:xfrm>
                <a:off x="4894728" y="3702857"/>
                <a:ext cx="1351717" cy="63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𝐆</m:t>
                        </m:r>
                      </m:den>
                    </m:f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78C5523-32B0-D84E-B934-D76DA9A7D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728" y="3702857"/>
                <a:ext cx="1351717" cy="635367"/>
              </a:xfrm>
              <a:prstGeom prst="rect">
                <a:avLst/>
              </a:prstGeom>
              <a:blipFill>
                <a:blip r:embed="rId4"/>
                <a:stretch>
                  <a:fillRect l="-926" b="-58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56310F-BA43-D44E-A1D4-D86AE8A341F0}"/>
                  </a:ext>
                </a:extLst>
              </p:cNvPr>
              <p:cNvSpPr/>
              <p:nvPr/>
            </p:nvSpPr>
            <p:spPr>
              <a:xfrm>
                <a:off x="4774496" y="4341432"/>
                <a:ext cx="4685834" cy="863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box>
                        <m:box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box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56310F-BA43-D44E-A1D4-D86AE8A34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496" y="4341432"/>
                <a:ext cx="4685834" cy="863250"/>
              </a:xfrm>
              <a:prstGeom prst="rect">
                <a:avLst/>
              </a:prstGeom>
              <a:blipFill>
                <a:blip r:embed="rId5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5FCD420-EA74-BB40-A606-2B97B3AB511E}"/>
                  </a:ext>
                </a:extLst>
              </p:cNvPr>
              <p:cNvSpPr/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5FCD420-EA74-BB40-A606-2B97B3AB5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811D0284-8786-1A41-83E6-906D53609D5C}"/>
              </a:ext>
            </a:extLst>
          </p:cNvPr>
          <p:cNvSpPr txBox="1">
            <a:spLocks/>
          </p:cNvSpPr>
          <p:nvPr/>
        </p:nvSpPr>
        <p:spPr>
          <a:xfrm>
            <a:off x="716122" y="2479599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Deformation gradient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2498585-B64B-824D-98D3-9D2D8A1E5747}"/>
              </a:ext>
            </a:extLst>
          </p:cNvPr>
          <p:cNvCxnSpPr/>
          <p:nvPr/>
        </p:nvCxnSpPr>
        <p:spPr>
          <a:xfrm>
            <a:off x="3120819" y="2735842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7D0A219-ABF0-2E4F-A8A9-7368A4CD00DC}"/>
              </a:ext>
            </a:extLst>
          </p:cNvPr>
          <p:cNvSpPr txBox="1">
            <a:spLocks/>
          </p:cNvSpPr>
          <p:nvPr/>
        </p:nvSpPr>
        <p:spPr>
          <a:xfrm>
            <a:off x="1671162" y="3069791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Green strain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04BB34-5488-044B-8748-09D36A9E98D1}"/>
              </a:ext>
            </a:extLst>
          </p:cNvPr>
          <p:cNvCxnSpPr/>
          <p:nvPr/>
        </p:nvCxnSpPr>
        <p:spPr>
          <a:xfrm>
            <a:off x="3120819" y="3326034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B6FBBAAF-4B87-944C-9BCB-62225F83776F}"/>
              </a:ext>
            </a:extLst>
          </p:cNvPr>
          <p:cNvSpPr txBox="1">
            <a:spLocks/>
          </p:cNvSpPr>
          <p:nvPr/>
        </p:nvSpPr>
        <p:spPr>
          <a:xfrm>
            <a:off x="1497543" y="3774497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First PK Stress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70D811-993F-3848-82BC-2D1D786A4456}"/>
              </a:ext>
            </a:extLst>
          </p:cNvPr>
          <p:cNvCxnSpPr/>
          <p:nvPr/>
        </p:nvCxnSpPr>
        <p:spPr>
          <a:xfrm>
            <a:off x="3139316" y="4030740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B0853439-43AA-054C-92D2-B747520D620C}"/>
              </a:ext>
            </a:extLst>
          </p:cNvPr>
          <p:cNvSpPr txBox="1">
            <a:spLocks/>
          </p:cNvSpPr>
          <p:nvPr/>
        </p:nvSpPr>
        <p:spPr>
          <a:xfrm>
            <a:off x="2238299" y="4515652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Forces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325DB-79EF-4148-AA6F-AAFBF88FEEC1}"/>
              </a:ext>
            </a:extLst>
          </p:cNvPr>
          <p:cNvCxnSpPr/>
          <p:nvPr/>
        </p:nvCxnSpPr>
        <p:spPr>
          <a:xfrm>
            <a:off x="3139316" y="4771895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8F52A04-49FF-564A-B97A-3560FE8E3A9D}"/>
                  </a:ext>
                </a:extLst>
              </p:cNvPr>
              <p:cNvSpPr/>
              <p:nvPr/>
            </p:nvSpPr>
            <p:spPr>
              <a:xfrm>
                <a:off x="4838381" y="2920032"/>
                <a:ext cx="230216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8F52A04-49FF-564A-B97A-3560FE8E3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381" y="2920032"/>
                <a:ext cx="2302169" cy="783804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8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9" grpId="0"/>
      <p:bldP spid="10" grpId="0"/>
      <p:bldP spid="11" grpId="0"/>
      <p:bldP spid="12" grpId="0"/>
      <p:bldP spid="15" grpId="0"/>
      <p:bldP spid="17" grpId="0"/>
      <p:bldP spid="24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328969-86A4-E242-AE6F-22A52ED95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81" t="10518" r="30833" b="11259"/>
          <a:stretch/>
        </p:blipFill>
        <p:spPr>
          <a:xfrm>
            <a:off x="6397762" y="1074494"/>
            <a:ext cx="4209278" cy="54606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1DD6C3-2219-4D4E-9361-3D77315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CN" b="1" dirty="0"/>
              <a:t>After-Class Reading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9E42D0-0AE0-4949-8B03-7E6525B0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26</a:t>
            </a:fld>
            <a:endParaRPr kumimoji="1"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828027-13BF-E148-9CB7-49CB1D3C1B36}"/>
              </a:ext>
            </a:extLst>
          </p:cNvPr>
          <p:cNvSpPr/>
          <p:nvPr/>
        </p:nvSpPr>
        <p:spPr>
          <a:xfrm>
            <a:off x="678252" y="2926754"/>
            <a:ext cx="558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Teran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et al. 2003. </a:t>
            </a:r>
            <a:r>
              <a:rPr lang="en-US" i="1" dirty="0">
                <a:latin typeface="+mj-lt"/>
              </a:rPr>
              <a:t>Finite Volume Methods for the Simulation of Skeleton Muscles</a:t>
            </a:r>
            <a:r>
              <a:rPr lang="en-US" dirty="0">
                <a:latin typeface="+mj-lt"/>
              </a:rPr>
              <a:t>. SCA.</a:t>
            </a:r>
          </a:p>
        </p:txBody>
      </p:sp>
    </p:spTree>
    <p:extLst>
      <p:ext uri="{BB962C8B-B14F-4D97-AF65-F5344CB8AC3E}">
        <p14:creationId xmlns:p14="http://schemas.microsoft.com/office/powerpoint/2010/main" val="2267152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1DD6C3-2219-4D4E-9361-3D77315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CN" b="1" dirty="0"/>
              <a:t>After-Class Reading (Optional)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9E42D0-0AE0-4949-8B03-7E6525B0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27</a:t>
            </a:fld>
            <a:endParaRPr kumimoji="1"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828027-13BF-E148-9CB7-49CB1D3C1B36}"/>
              </a:ext>
            </a:extLst>
          </p:cNvPr>
          <p:cNvSpPr/>
          <p:nvPr/>
        </p:nvSpPr>
        <p:spPr>
          <a:xfrm>
            <a:off x="678252" y="2926754"/>
            <a:ext cx="558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Volino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et al. 2009. </a:t>
            </a:r>
            <a:r>
              <a:rPr lang="en-US" i="1" dirty="0">
                <a:latin typeface="+mj-lt"/>
              </a:rPr>
              <a:t>A Simple Approach to Nonlinear Tensile Stiffness for Accurate Cloth Simulation</a:t>
            </a:r>
            <a:r>
              <a:rPr lang="en-US" dirty="0">
                <a:latin typeface="+mj-lt"/>
              </a:rPr>
              <a:t>. TOG.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A5F572-AF3E-3043-A554-97CC1EDFC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04" t="10518" r="33148" b="14371"/>
          <a:stretch/>
        </p:blipFill>
        <p:spPr>
          <a:xfrm>
            <a:off x="6404907" y="1074493"/>
            <a:ext cx="3845764" cy="544637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274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79" y="2111271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 err="1"/>
              <a:t>Hyperelastic</a:t>
            </a:r>
            <a:r>
              <a:rPr lang="en-US" b="1" dirty="0"/>
              <a:t>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7106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First </a:t>
            </a:r>
            <a:r>
              <a:rPr lang="en-US" b="1" dirty="0" err="1">
                <a:solidFill>
                  <a:schemeClr val="dk1"/>
                </a:solidFill>
              </a:rPr>
              <a:t>Piola</a:t>
            </a:r>
            <a:r>
              <a:rPr lang="en-US" b="1" dirty="0">
                <a:solidFill>
                  <a:schemeClr val="dk1"/>
                </a:solidFill>
              </a:rPr>
              <a:t>–Kirchhoff stress 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29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We treat the </a:t>
                </a:r>
                <a:r>
                  <a:rPr lang="en-US" sz="2400" dirty="0">
                    <a:solidFill>
                      <a:schemeClr val="dk1"/>
                    </a:solidFill>
                  </a:rPr>
                  <a:t>first </a:t>
                </a:r>
                <a:r>
                  <a:rPr lang="en-US" sz="2400" dirty="0" err="1">
                    <a:solidFill>
                      <a:schemeClr val="dk1"/>
                    </a:solidFill>
                  </a:rPr>
                  <a:t>Piola</a:t>
                </a:r>
                <a:r>
                  <a:rPr lang="en-US" sz="2400" dirty="0">
                    <a:solidFill>
                      <a:schemeClr val="dk1"/>
                    </a:solidFill>
                  </a:rPr>
                  <a:t>–Kirchhoff stress tensor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 as a function of deformation gradient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:   </a:t>
                </a:r>
                <a:endParaRPr lang="en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  <a:blipFill>
                <a:blip r:embed="rId2"/>
                <a:stretch>
                  <a:fillRect l="-795" r="-13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07025B-F42F-4146-9845-C116E10635F9}"/>
                  </a:ext>
                </a:extLst>
              </p:cNvPr>
              <p:cNvSpPr/>
              <p:nvPr/>
            </p:nvSpPr>
            <p:spPr>
              <a:xfrm>
                <a:off x="2951006" y="1770292"/>
                <a:ext cx="6096349" cy="6333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𝐅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07025B-F42F-4146-9845-C116E1063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006" y="1770292"/>
                <a:ext cx="6096349" cy="633379"/>
              </a:xfrm>
              <a:prstGeom prst="rect">
                <a:avLst/>
              </a:prstGeom>
              <a:blipFill>
                <a:blip r:embed="rId3"/>
                <a:stretch>
                  <a:fillRect l="-416" b="-39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36D8CBBF-2482-D344-B407-E814787648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3" y="2752886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It converts an interface normal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𝐍</m:t>
                    </m:r>
                  </m:oMath>
                </a14:m>
                <a:r>
                  <a:rPr lang="en-US" sz="2400" dirty="0"/>
                  <a:t> in the reference state to a traction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𝐭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in the deformed state. </a:t>
                </a:r>
                <a:endParaRPr lang="en-CN" sz="2400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36D8CBBF-2482-D344-B407-E81478764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3" y="2752886"/>
                <a:ext cx="11156591" cy="1043491"/>
              </a:xfrm>
              <a:prstGeom prst="rect">
                <a:avLst/>
              </a:prstGeom>
              <a:blipFill>
                <a:blip r:embed="rId4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Parallelogram 34">
            <a:extLst>
              <a:ext uri="{FF2B5EF4-FFF2-40B4-BE49-F238E27FC236}">
                <a16:creationId xmlns:a16="http://schemas.microsoft.com/office/drawing/2014/main" id="{36331A64-DD2D-194E-9FFB-BAFCC0DEB537}"/>
              </a:ext>
            </a:extLst>
          </p:cNvPr>
          <p:cNvSpPr/>
          <p:nvPr/>
        </p:nvSpPr>
        <p:spPr>
          <a:xfrm rot="18413819">
            <a:off x="6995875" y="4728352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DB78A3-9341-2E41-9403-F6F38BC40BF9}"/>
              </a:ext>
            </a:extLst>
          </p:cNvPr>
          <p:cNvSpPr/>
          <p:nvPr/>
        </p:nvSpPr>
        <p:spPr>
          <a:xfrm>
            <a:off x="929286" y="4779230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C304C9-3A04-A147-92C5-F1E2041B0DE6}"/>
              </a:ext>
            </a:extLst>
          </p:cNvPr>
          <p:cNvSpPr/>
          <p:nvPr/>
        </p:nvSpPr>
        <p:spPr>
          <a:xfrm rot="18913754">
            <a:off x="4065908" y="4785125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A43585-A98A-C64B-9469-D41585A05BFC}"/>
              </a:ext>
            </a:extLst>
          </p:cNvPr>
          <p:cNvCxnSpPr>
            <a:cxnSpLocks/>
          </p:cNvCxnSpPr>
          <p:nvPr/>
        </p:nvCxnSpPr>
        <p:spPr>
          <a:xfrm flipV="1">
            <a:off x="4456140" y="4204541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3C89CB-A525-6A4E-9774-87F4578C103F}"/>
              </a:ext>
            </a:extLst>
          </p:cNvPr>
          <p:cNvCxnSpPr>
            <a:cxnSpLocks/>
          </p:cNvCxnSpPr>
          <p:nvPr/>
        </p:nvCxnSpPr>
        <p:spPr>
          <a:xfrm>
            <a:off x="3577798" y="5194473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02CCFBE-0C69-4646-9AD0-03A229B40BD1}"/>
              </a:ext>
            </a:extLst>
          </p:cNvPr>
          <p:cNvCxnSpPr>
            <a:cxnSpLocks/>
          </p:cNvCxnSpPr>
          <p:nvPr/>
        </p:nvCxnSpPr>
        <p:spPr>
          <a:xfrm flipV="1">
            <a:off x="1325286" y="4191193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B181EB-1DBF-D047-84C6-E7ABB8A60D2A}"/>
              </a:ext>
            </a:extLst>
          </p:cNvPr>
          <p:cNvCxnSpPr>
            <a:cxnSpLocks/>
          </p:cNvCxnSpPr>
          <p:nvPr/>
        </p:nvCxnSpPr>
        <p:spPr>
          <a:xfrm>
            <a:off x="436784" y="5181125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0735D39-8171-9143-AACB-FEA887D816C9}"/>
              </a:ext>
            </a:extLst>
          </p:cNvPr>
          <p:cNvCxnSpPr>
            <a:cxnSpLocks/>
          </p:cNvCxnSpPr>
          <p:nvPr/>
        </p:nvCxnSpPr>
        <p:spPr>
          <a:xfrm flipV="1">
            <a:off x="7614221" y="420453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7F7EFB-CEA8-3A43-BB77-A668161E8D14}"/>
              </a:ext>
            </a:extLst>
          </p:cNvPr>
          <p:cNvCxnSpPr>
            <a:cxnSpLocks/>
          </p:cNvCxnSpPr>
          <p:nvPr/>
        </p:nvCxnSpPr>
        <p:spPr>
          <a:xfrm>
            <a:off x="6725719" y="519447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E2E56A8E-63F1-3145-B7D9-F01CEB33D541}"/>
              </a:ext>
            </a:extLst>
          </p:cNvPr>
          <p:cNvSpPr/>
          <p:nvPr/>
        </p:nvSpPr>
        <p:spPr>
          <a:xfrm rot="20233961">
            <a:off x="10122698" y="4715007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725EE-28D4-874D-BA53-BA13F6605693}"/>
              </a:ext>
            </a:extLst>
          </p:cNvPr>
          <p:cNvCxnSpPr>
            <a:cxnSpLocks/>
          </p:cNvCxnSpPr>
          <p:nvPr/>
        </p:nvCxnSpPr>
        <p:spPr>
          <a:xfrm flipV="1">
            <a:off x="10741044" y="4191194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1BC03A-3168-4A42-B343-43FCAEEB9399}"/>
              </a:ext>
            </a:extLst>
          </p:cNvPr>
          <p:cNvCxnSpPr>
            <a:cxnSpLocks/>
          </p:cNvCxnSpPr>
          <p:nvPr/>
        </p:nvCxnSpPr>
        <p:spPr>
          <a:xfrm>
            <a:off x="9852542" y="5181126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A9FA754-8C2A-174F-8978-9459D3C6AFDE}"/>
              </a:ext>
            </a:extLst>
          </p:cNvPr>
          <p:cNvSpPr/>
          <p:nvPr/>
        </p:nvSpPr>
        <p:spPr>
          <a:xfrm>
            <a:off x="2385808" y="4739589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itle 1">
                <a:extLst>
                  <a:ext uri="{FF2B5EF4-FFF2-40B4-BE49-F238E27FC236}">
                    <a16:creationId xmlns:a16="http://schemas.microsoft.com/office/drawing/2014/main" id="{483E2662-DAE6-944F-A925-A2354F2F31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6431" y="5013796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49" name="Title 1">
                <a:extLst>
                  <a:ext uri="{FF2B5EF4-FFF2-40B4-BE49-F238E27FC236}">
                    <a16:creationId xmlns:a16="http://schemas.microsoft.com/office/drawing/2014/main" id="{483E2662-DAE6-944F-A925-A2354F2F3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431" y="5013796"/>
                <a:ext cx="1529182" cy="361345"/>
              </a:xfrm>
              <a:prstGeom prst="rect">
                <a:avLst/>
              </a:prstGeom>
              <a:blipFill>
                <a:blip r:embed="rId5"/>
                <a:stretch>
                  <a:fillRect l="-820"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50">
            <a:extLst>
              <a:ext uri="{FF2B5EF4-FFF2-40B4-BE49-F238E27FC236}">
                <a16:creationId xmlns:a16="http://schemas.microsoft.com/office/drawing/2014/main" id="{D995C66D-496A-C648-ACE5-83BE3B4476DF}"/>
              </a:ext>
            </a:extLst>
          </p:cNvPr>
          <p:cNvSpPr/>
          <p:nvPr/>
        </p:nvSpPr>
        <p:spPr>
          <a:xfrm>
            <a:off x="8651708" y="4726244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B91667C0-A240-4642-BDFE-78D17427BC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35589" y="5000451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B91667C0-A240-4642-BDFE-78D17427B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9" y="5000451"/>
                <a:ext cx="1056638" cy="361345"/>
              </a:xfrm>
              <a:prstGeom prst="rect">
                <a:avLst/>
              </a:prstGeom>
              <a:blipFill>
                <a:blip r:embed="rId6"/>
                <a:stretch>
                  <a:fillRect l="-2381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ight Arrow 55">
            <a:extLst>
              <a:ext uri="{FF2B5EF4-FFF2-40B4-BE49-F238E27FC236}">
                <a16:creationId xmlns:a16="http://schemas.microsoft.com/office/drawing/2014/main" id="{747E5102-894F-E743-A3AC-E22A99BCF8C6}"/>
              </a:ext>
            </a:extLst>
          </p:cNvPr>
          <p:cNvSpPr/>
          <p:nvPr/>
        </p:nvSpPr>
        <p:spPr>
          <a:xfrm>
            <a:off x="5530382" y="4739590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itle 1">
                <a:extLst>
                  <a:ext uri="{FF2B5EF4-FFF2-40B4-BE49-F238E27FC236}">
                    <a16:creationId xmlns:a16="http://schemas.microsoft.com/office/drawing/2014/main" id="{CEF5B880-9237-8645-B58B-A5D797541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3897" y="5013797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57" name="Title 1">
                <a:extLst>
                  <a:ext uri="{FF2B5EF4-FFF2-40B4-BE49-F238E27FC236}">
                    <a16:creationId xmlns:a16="http://schemas.microsoft.com/office/drawing/2014/main" id="{CEF5B880-9237-8645-B58B-A5D797541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897" y="5013797"/>
                <a:ext cx="1056638" cy="361345"/>
              </a:xfrm>
              <a:prstGeom prst="rect">
                <a:avLst/>
              </a:prstGeom>
              <a:blipFill>
                <a:blip r:embed="rId7"/>
                <a:stretch>
                  <a:fillRect l="-1176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ADA01CB-4ABC-5A48-90BE-03EA67160E06}"/>
              </a:ext>
            </a:extLst>
          </p:cNvPr>
          <p:cNvCxnSpPr>
            <a:cxnSpLocks/>
          </p:cNvCxnSpPr>
          <p:nvPr/>
        </p:nvCxnSpPr>
        <p:spPr>
          <a:xfrm flipV="1">
            <a:off x="764303" y="4889556"/>
            <a:ext cx="1102009" cy="59286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11B0658-A0D4-9B47-A9E0-E77856D72655}"/>
              </a:ext>
            </a:extLst>
          </p:cNvPr>
          <p:cNvCxnSpPr>
            <a:cxnSpLocks/>
          </p:cNvCxnSpPr>
          <p:nvPr/>
        </p:nvCxnSpPr>
        <p:spPr>
          <a:xfrm flipV="1">
            <a:off x="10102191" y="4621100"/>
            <a:ext cx="1262392" cy="112005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4F3EB57-29A5-F244-99CB-9DEECE4B460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955377" y="4562651"/>
            <a:ext cx="353441" cy="60984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7783D0A-8B5C-9945-BB55-1C9E6B52E9F0}"/>
              </a:ext>
            </a:extLst>
          </p:cNvPr>
          <p:cNvCxnSpPr>
            <a:cxnSpLocks/>
          </p:cNvCxnSpPr>
          <p:nvPr/>
        </p:nvCxnSpPr>
        <p:spPr>
          <a:xfrm flipH="1">
            <a:off x="10733194" y="4402962"/>
            <a:ext cx="207333" cy="78388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B798E5F-7990-7F47-97AD-9C87BD1251EF}"/>
                  </a:ext>
                </a:extLst>
              </p:cNvPr>
              <p:cNvSpPr/>
              <p:nvPr/>
            </p:nvSpPr>
            <p:spPr>
              <a:xfrm>
                <a:off x="535070" y="4362596"/>
                <a:ext cx="4203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B798E5F-7990-7F47-97AD-9C87BD125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70" y="4362596"/>
                <a:ext cx="420307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BE4644E-973B-104B-8696-67512BB59FCB}"/>
                  </a:ext>
                </a:extLst>
              </p:cNvPr>
              <p:cNvSpPr/>
              <p:nvPr/>
            </p:nvSpPr>
            <p:spPr>
              <a:xfrm>
                <a:off x="10878997" y="4148373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BE4644E-973B-104B-8696-67512BB59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997" y="4148373"/>
                <a:ext cx="34015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2410EE-5FEB-E649-A437-52433465AED3}"/>
                  </a:ext>
                </a:extLst>
              </p:cNvPr>
              <p:cNvSpPr/>
              <p:nvPr/>
            </p:nvSpPr>
            <p:spPr>
              <a:xfrm>
                <a:off x="4926817" y="3494587"/>
                <a:ext cx="2238305" cy="46820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2410EE-5FEB-E649-A437-52433465A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817" y="3494587"/>
                <a:ext cx="2238305" cy="468205"/>
              </a:xfrm>
              <a:prstGeom prst="rect">
                <a:avLst/>
              </a:prstGeom>
              <a:blipFill>
                <a:blip r:embed="rId10"/>
                <a:stretch>
                  <a:fillRect b="-1538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34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  <p:bldP spid="37" grpId="0" animBg="1"/>
      <p:bldP spid="44" grpId="0" animBg="1"/>
      <p:bldP spid="48" grpId="0" animBg="1"/>
      <p:bldP spid="49" grpId="0"/>
      <p:bldP spid="51" grpId="0" animBg="1"/>
      <p:bldP spid="52" grpId="0"/>
      <p:bldP spid="56" grpId="0" animBg="1"/>
      <p:bldP spid="57" grpId="0"/>
      <p:bldP spid="21" grpId="0"/>
      <p:bldP spid="75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79" y="2111271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/>
              <a:t>Linear Finite Element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910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Rotation-Invariance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30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dk1"/>
                    </a:solidFill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 is rotation-invariant to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: </a:t>
                </a:r>
                <a:endParaRPr lang="en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  <a:blipFill>
                <a:blip r:embed="rId2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Parallelogram 34">
            <a:extLst>
              <a:ext uri="{FF2B5EF4-FFF2-40B4-BE49-F238E27FC236}">
                <a16:creationId xmlns:a16="http://schemas.microsoft.com/office/drawing/2014/main" id="{36331A64-DD2D-194E-9FFB-BAFCC0DEB537}"/>
              </a:ext>
            </a:extLst>
          </p:cNvPr>
          <p:cNvSpPr/>
          <p:nvPr/>
        </p:nvSpPr>
        <p:spPr>
          <a:xfrm rot="18413819">
            <a:off x="3546796" y="2656432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0735D39-8171-9143-AACB-FEA887D816C9}"/>
              </a:ext>
            </a:extLst>
          </p:cNvPr>
          <p:cNvCxnSpPr>
            <a:cxnSpLocks/>
          </p:cNvCxnSpPr>
          <p:nvPr/>
        </p:nvCxnSpPr>
        <p:spPr>
          <a:xfrm flipV="1">
            <a:off x="4165142" y="213261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7F7EFB-CEA8-3A43-BB77-A668161E8D14}"/>
              </a:ext>
            </a:extLst>
          </p:cNvPr>
          <p:cNvCxnSpPr>
            <a:cxnSpLocks/>
          </p:cNvCxnSpPr>
          <p:nvPr/>
        </p:nvCxnSpPr>
        <p:spPr>
          <a:xfrm>
            <a:off x="3276640" y="312255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E2E56A8E-63F1-3145-B7D9-F01CEB33D541}"/>
              </a:ext>
            </a:extLst>
          </p:cNvPr>
          <p:cNvSpPr/>
          <p:nvPr/>
        </p:nvSpPr>
        <p:spPr>
          <a:xfrm rot="20233961">
            <a:off x="6964076" y="2653616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725EE-28D4-874D-BA53-BA13F6605693}"/>
              </a:ext>
            </a:extLst>
          </p:cNvPr>
          <p:cNvCxnSpPr>
            <a:cxnSpLocks/>
          </p:cNvCxnSpPr>
          <p:nvPr/>
        </p:nvCxnSpPr>
        <p:spPr>
          <a:xfrm flipV="1">
            <a:off x="7582422" y="2129803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1BC03A-3168-4A42-B343-43FCAEEB9399}"/>
              </a:ext>
            </a:extLst>
          </p:cNvPr>
          <p:cNvCxnSpPr>
            <a:cxnSpLocks/>
          </p:cNvCxnSpPr>
          <p:nvPr/>
        </p:nvCxnSpPr>
        <p:spPr>
          <a:xfrm>
            <a:off x="6693920" y="3119735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ight Arrow 50">
            <a:extLst>
              <a:ext uri="{FF2B5EF4-FFF2-40B4-BE49-F238E27FC236}">
                <a16:creationId xmlns:a16="http://schemas.microsoft.com/office/drawing/2014/main" id="{D995C66D-496A-C648-ACE5-83BE3B4476DF}"/>
              </a:ext>
            </a:extLst>
          </p:cNvPr>
          <p:cNvSpPr/>
          <p:nvPr/>
        </p:nvSpPr>
        <p:spPr>
          <a:xfrm>
            <a:off x="5374754" y="2654324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B91667C0-A240-4642-BDFE-78D17427BC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8635" y="2928531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B91667C0-A240-4642-BDFE-78D17427B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635" y="2928531"/>
                <a:ext cx="1056638" cy="361345"/>
              </a:xfrm>
              <a:prstGeom prst="rect">
                <a:avLst/>
              </a:prstGeom>
              <a:blipFill>
                <a:blip r:embed="rId3"/>
                <a:stretch>
                  <a:fillRect l="-1190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11B0658-A0D4-9B47-A9E0-E77856D72655}"/>
              </a:ext>
            </a:extLst>
          </p:cNvPr>
          <p:cNvCxnSpPr>
            <a:cxnSpLocks/>
          </p:cNvCxnSpPr>
          <p:nvPr/>
        </p:nvCxnSpPr>
        <p:spPr>
          <a:xfrm flipV="1">
            <a:off x="6943569" y="2559709"/>
            <a:ext cx="1262392" cy="112005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7783D0A-8B5C-9945-BB55-1C9E6B52E9F0}"/>
              </a:ext>
            </a:extLst>
          </p:cNvPr>
          <p:cNvCxnSpPr>
            <a:cxnSpLocks/>
          </p:cNvCxnSpPr>
          <p:nvPr/>
        </p:nvCxnSpPr>
        <p:spPr>
          <a:xfrm flipH="1">
            <a:off x="7574572" y="2341571"/>
            <a:ext cx="207333" cy="78388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BE4644E-973B-104B-8696-67512BB59FCB}"/>
                  </a:ext>
                </a:extLst>
              </p:cNvPr>
              <p:cNvSpPr/>
              <p:nvPr/>
            </p:nvSpPr>
            <p:spPr>
              <a:xfrm>
                <a:off x="7720375" y="2086982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BE4644E-973B-104B-8696-67512BB59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375" y="2086982"/>
                <a:ext cx="34015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2410EE-5FEB-E649-A437-52433465AED3}"/>
                  </a:ext>
                </a:extLst>
              </p:cNvPr>
              <p:cNvSpPr/>
              <p:nvPr/>
            </p:nvSpPr>
            <p:spPr>
              <a:xfrm>
                <a:off x="6372295" y="4283792"/>
                <a:ext cx="2238305" cy="46820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2410EE-5FEB-E649-A437-52433465A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95" y="4283792"/>
                <a:ext cx="2238305" cy="46820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8063A7E-B6B6-5048-B9D0-BC0969F94D1E}"/>
                  </a:ext>
                </a:extLst>
              </p:cNvPr>
              <p:cNvSpPr/>
              <p:nvPr/>
            </p:nvSpPr>
            <p:spPr>
              <a:xfrm>
                <a:off x="4315509" y="5230632"/>
                <a:ext cx="3182410" cy="509178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𝐔𝐃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8063A7E-B6B6-5048-B9D0-BC0969F94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509" y="5230632"/>
                <a:ext cx="3182410" cy="50917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51F7DE-BB0F-364B-89CB-0CCB38227463}"/>
              </a:ext>
            </a:extLst>
          </p:cNvPr>
          <p:cNvCxnSpPr>
            <a:cxnSpLocks/>
          </p:cNvCxnSpPr>
          <p:nvPr/>
        </p:nvCxnSpPr>
        <p:spPr>
          <a:xfrm flipV="1">
            <a:off x="3733227" y="2292805"/>
            <a:ext cx="851798" cy="1653858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F36B7C-D955-9C43-96B4-B14499ED2C0F}"/>
              </a:ext>
            </a:extLst>
          </p:cNvPr>
          <p:cNvCxnSpPr>
            <a:cxnSpLocks/>
          </p:cNvCxnSpPr>
          <p:nvPr/>
        </p:nvCxnSpPr>
        <p:spPr>
          <a:xfrm>
            <a:off x="3869570" y="2237410"/>
            <a:ext cx="286860" cy="88805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D5EC78-C4BB-004B-95C1-B065EBD44F15}"/>
                  </a:ext>
                </a:extLst>
              </p:cNvPr>
              <p:cNvSpPr/>
              <p:nvPr/>
            </p:nvSpPr>
            <p:spPr>
              <a:xfrm>
                <a:off x="2720227" y="2095009"/>
                <a:ext cx="1177887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𝐃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D5EC78-C4BB-004B-95C1-B065EBD44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227" y="2095009"/>
                <a:ext cx="1177887" cy="374270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31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>
            <a:extLst>
              <a:ext uri="{FF2B5EF4-FFF2-40B4-BE49-F238E27FC236}">
                <a16:creationId xmlns:a16="http://schemas.microsoft.com/office/drawing/2014/main" id="{8CBE95B7-21EC-0445-BECE-5CDD7D3C9DAB}"/>
              </a:ext>
            </a:extLst>
          </p:cNvPr>
          <p:cNvSpPr/>
          <p:nvPr/>
        </p:nvSpPr>
        <p:spPr>
          <a:xfrm>
            <a:off x="10443891" y="2630754"/>
            <a:ext cx="792000" cy="13719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BCEAB82-A3E4-0842-A867-68FBEF67D58F}"/>
              </a:ext>
            </a:extLst>
          </p:cNvPr>
          <p:cNvSpPr/>
          <p:nvPr/>
        </p:nvSpPr>
        <p:spPr>
          <a:xfrm>
            <a:off x="4190368" y="2625466"/>
            <a:ext cx="792000" cy="13719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79641CD-97F9-4C4E-8D1B-6A9D7FC0A4E8}"/>
              </a:ext>
            </a:extLst>
          </p:cNvPr>
          <p:cNvSpPr/>
          <p:nvPr/>
        </p:nvSpPr>
        <p:spPr>
          <a:xfrm>
            <a:off x="7332515" y="2920714"/>
            <a:ext cx="792000" cy="792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F62592-291C-8B49-8967-54E56AF5CC60}"/>
              </a:ext>
            </a:extLst>
          </p:cNvPr>
          <p:cNvSpPr/>
          <p:nvPr/>
        </p:nvSpPr>
        <p:spPr>
          <a:xfrm>
            <a:off x="1093098" y="2915426"/>
            <a:ext cx="792000" cy="792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Materials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31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dk1"/>
                    </a:solidFill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 is rotation-invariant to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: </a:t>
                </a:r>
                <a:endParaRPr lang="en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  <a:blipFill>
                <a:blip r:embed="rId2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8063A7E-B6B6-5048-B9D0-BC0969F94D1E}"/>
                  </a:ext>
                </a:extLst>
              </p:cNvPr>
              <p:cNvSpPr/>
              <p:nvPr/>
            </p:nvSpPr>
            <p:spPr>
              <a:xfrm>
                <a:off x="3657654" y="4362647"/>
                <a:ext cx="2045112" cy="50917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8063A7E-B6B6-5048-B9D0-BC0969F94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54" y="4362647"/>
                <a:ext cx="2045112" cy="509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F355A4-967B-6940-8707-E15800DBC69B}"/>
              </a:ext>
            </a:extLst>
          </p:cNvPr>
          <p:cNvCxnSpPr>
            <a:cxnSpLocks/>
          </p:cNvCxnSpPr>
          <p:nvPr/>
        </p:nvCxnSpPr>
        <p:spPr>
          <a:xfrm flipV="1">
            <a:off x="1495174" y="2330121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8B3400-A90D-7A4B-A0AD-C96D7D70F0D2}"/>
              </a:ext>
            </a:extLst>
          </p:cNvPr>
          <p:cNvCxnSpPr>
            <a:cxnSpLocks/>
          </p:cNvCxnSpPr>
          <p:nvPr/>
        </p:nvCxnSpPr>
        <p:spPr>
          <a:xfrm>
            <a:off x="606672" y="3320053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FFE665-A1CA-EF48-B757-38036ED829F5}"/>
              </a:ext>
            </a:extLst>
          </p:cNvPr>
          <p:cNvCxnSpPr>
            <a:cxnSpLocks/>
          </p:cNvCxnSpPr>
          <p:nvPr/>
        </p:nvCxnSpPr>
        <p:spPr>
          <a:xfrm flipV="1">
            <a:off x="4585628" y="2330122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5B115E-E019-3744-84F6-5888CCC8BB27}"/>
              </a:ext>
            </a:extLst>
          </p:cNvPr>
          <p:cNvCxnSpPr>
            <a:cxnSpLocks/>
          </p:cNvCxnSpPr>
          <p:nvPr/>
        </p:nvCxnSpPr>
        <p:spPr>
          <a:xfrm>
            <a:off x="3697126" y="3320054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>
            <a:extLst>
              <a:ext uri="{FF2B5EF4-FFF2-40B4-BE49-F238E27FC236}">
                <a16:creationId xmlns:a16="http://schemas.microsoft.com/office/drawing/2014/main" id="{7CAD38EF-FD3B-4048-9F23-C40055DC28C2}"/>
              </a:ext>
            </a:extLst>
          </p:cNvPr>
          <p:cNvSpPr/>
          <p:nvPr/>
        </p:nvSpPr>
        <p:spPr>
          <a:xfrm>
            <a:off x="2524310" y="2878515"/>
            <a:ext cx="1133344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BC12F46A-3F29-374D-B6C9-F5693154D7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6319" y="3152724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1400" dirty="0"/>
              </a:p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BC12F46A-3F29-374D-B6C9-F5693154D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319" y="3152724"/>
                <a:ext cx="1529182" cy="361345"/>
              </a:xfrm>
              <a:prstGeom prst="rect">
                <a:avLst/>
              </a:prstGeom>
              <a:blipFill>
                <a:blip r:embed="rId4"/>
                <a:stretch>
                  <a:fillRect l="-1653" t="-24138" b="-379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0DFEA6-81B4-794D-8C33-089AC04C3DF1}"/>
              </a:ext>
            </a:extLst>
          </p:cNvPr>
          <p:cNvCxnSpPr>
            <a:cxnSpLocks/>
          </p:cNvCxnSpPr>
          <p:nvPr/>
        </p:nvCxnSpPr>
        <p:spPr>
          <a:xfrm flipV="1">
            <a:off x="934191" y="3028484"/>
            <a:ext cx="1102009" cy="59286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C8F1AB-63CD-6F46-97A9-71831B7B6D0E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125265" y="2701579"/>
            <a:ext cx="353441" cy="60984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407AC21-7CCD-D542-B443-9B9F8CFFA9FE}"/>
                  </a:ext>
                </a:extLst>
              </p:cNvPr>
              <p:cNvSpPr/>
              <p:nvPr/>
            </p:nvSpPr>
            <p:spPr>
              <a:xfrm>
                <a:off x="704958" y="2501524"/>
                <a:ext cx="4203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407AC21-7CCD-D542-B443-9B9F8CFFA9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58" y="2501524"/>
                <a:ext cx="42030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5A07E2-0911-E64F-AEAA-70155990B19B}"/>
              </a:ext>
            </a:extLst>
          </p:cNvPr>
          <p:cNvCxnSpPr>
            <a:cxnSpLocks/>
          </p:cNvCxnSpPr>
          <p:nvPr/>
        </p:nvCxnSpPr>
        <p:spPr>
          <a:xfrm flipV="1">
            <a:off x="4303863" y="2522308"/>
            <a:ext cx="586526" cy="152353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7D030A7-C294-C640-BD05-298C2807CDD1}"/>
                  </a:ext>
                </a:extLst>
              </p:cNvPr>
              <p:cNvSpPr/>
              <p:nvPr/>
            </p:nvSpPr>
            <p:spPr>
              <a:xfrm>
                <a:off x="9650215" y="4383134"/>
                <a:ext cx="2024080" cy="46820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7D030A7-C294-C640-BD05-298C2807C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215" y="4383134"/>
                <a:ext cx="2024080" cy="468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C1304C9-0F66-934A-96B3-E1E4438617E9}"/>
              </a:ext>
            </a:extLst>
          </p:cNvPr>
          <p:cNvCxnSpPr>
            <a:cxnSpLocks/>
          </p:cNvCxnSpPr>
          <p:nvPr/>
        </p:nvCxnSpPr>
        <p:spPr>
          <a:xfrm flipV="1">
            <a:off x="7734861" y="2320165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452478-FE09-C545-94B4-40745043205D}"/>
              </a:ext>
            </a:extLst>
          </p:cNvPr>
          <p:cNvCxnSpPr>
            <a:cxnSpLocks/>
          </p:cNvCxnSpPr>
          <p:nvPr/>
        </p:nvCxnSpPr>
        <p:spPr>
          <a:xfrm>
            <a:off x="6856519" y="3310097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CC3682-2F7E-BC46-BAE3-5E741845DE81}"/>
              </a:ext>
            </a:extLst>
          </p:cNvPr>
          <p:cNvCxnSpPr>
            <a:cxnSpLocks/>
          </p:cNvCxnSpPr>
          <p:nvPr/>
        </p:nvCxnSpPr>
        <p:spPr>
          <a:xfrm flipV="1">
            <a:off x="10828394" y="2320163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5A22A67-AFD1-BB44-94AA-1A1A37827D3E}"/>
              </a:ext>
            </a:extLst>
          </p:cNvPr>
          <p:cNvCxnSpPr>
            <a:cxnSpLocks/>
          </p:cNvCxnSpPr>
          <p:nvPr/>
        </p:nvCxnSpPr>
        <p:spPr>
          <a:xfrm>
            <a:off x="9939892" y="3310095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ight Arrow 53">
            <a:extLst>
              <a:ext uri="{FF2B5EF4-FFF2-40B4-BE49-F238E27FC236}">
                <a16:creationId xmlns:a16="http://schemas.microsoft.com/office/drawing/2014/main" id="{403D6C0F-9584-284A-AFBC-D634035922C9}"/>
              </a:ext>
            </a:extLst>
          </p:cNvPr>
          <p:cNvSpPr/>
          <p:nvPr/>
        </p:nvSpPr>
        <p:spPr>
          <a:xfrm>
            <a:off x="8744555" y="2855214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itle 1">
                <a:extLst>
                  <a:ext uri="{FF2B5EF4-FFF2-40B4-BE49-F238E27FC236}">
                    <a16:creationId xmlns:a16="http://schemas.microsoft.com/office/drawing/2014/main" id="{206DDDDB-990F-A04B-A514-5DD1370985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88070" y="3129421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55" name="Title 1">
                <a:extLst>
                  <a:ext uri="{FF2B5EF4-FFF2-40B4-BE49-F238E27FC236}">
                    <a16:creationId xmlns:a16="http://schemas.microsoft.com/office/drawing/2014/main" id="{206DDDDB-990F-A04B-A514-5DD137098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070" y="3129421"/>
                <a:ext cx="1056638" cy="361345"/>
              </a:xfrm>
              <a:prstGeom prst="rect">
                <a:avLst/>
              </a:prstGeom>
              <a:blipFill>
                <a:blip r:embed="rId7"/>
                <a:stretch>
                  <a:fillRect l="-2381" b="-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43C748A-4FE3-FF43-A203-2C267D4891E6}"/>
              </a:ext>
            </a:extLst>
          </p:cNvPr>
          <p:cNvCxnSpPr>
            <a:cxnSpLocks/>
          </p:cNvCxnSpPr>
          <p:nvPr/>
        </p:nvCxnSpPr>
        <p:spPr>
          <a:xfrm flipV="1">
            <a:off x="10546628" y="2532742"/>
            <a:ext cx="586526" cy="152353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61C92E3-C509-8D40-A354-FDB882004D11}"/>
              </a:ext>
            </a:extLst>
          </p:cNvPr>
          <p:cNvCxnSpPr>
            <a:cxnSpLocks/>
          </p:cNvCxnSpPr>
          <p:nvPr/>
        </p:nvCxnSpPr>
        <p:spPr>
          <a:xfrm>
            <a:off x="10117908" y="3050000"/>
            <a:ext cx="711422" cy="24344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0CD0721-50F9-6448-BBF3-05FCCE269357}"/>
                  </a:ext>
                </a:extLst>
              </p:cNvPr>
              <p:cNvSpPr/>
              <p:nvPr/>
            </p:nvSpPr>
            <p:spPr>
              <a:xfrm>
                <a:off x="9860592" y="2663541"/>
                <a:ext cx="420307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0CD0721-50F9-6448-BBF3-05FCCE269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592" y="2663541"/>
                <a:ext cx="420307" cy="405624"/>
              </a:xfrm>
              <a:prstGeom prst="rect">
                <a:avLst/>
              </a:prstGeom>
              <a:blipFill>
                <a:blip r:embed="rId8"/>
                <a:stretch>
                  <a:fillRect r="-558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A5103EF-BEDC-414C-B983-FFDE96DBBB91}"/>
              </a:ext>
            </a:extLst>
          </p:cNvPr>
          <p:cNvCxnSpPr>
            <a:cxnSpLocks/>
          </p:cNvCxnSpPr>
          <p:nvPr/>
        </p:nvCxnSpPr>
        <p:spPr>
          <a:xfrm>
            <a:off x="4310874" y="2596456"/>
            <a:ext cx="275298" cy="6986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9C335EE-1E81-754E-9A0F-00BB372D7C42}"/>
                  </a:ext>
                </a:extLst>
              </p:cNvPr>
              <p:cNvSpPr/>
              <p:nvPr/>
            </p:nvSpPr>
            <p:spPr>
              <a:xfrm>
                <a:off x="4163550" y="2242682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9C335EE-1E81-754E-9A0F-00BB372D7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550" y="2242682"/>
                <a:ext cx="34015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4611EE4-5EEA-6C40-A557-C5F9BB419608}"/>
              </a:ext>
            </a:extLst>
          </p:cNvPr>
          <p:cNvCxnSpPr>
            <a:cxnSpLocks/>
          </p:cNvCxnSpPr>
          <p:nvPr/>
        </p:nvCxnSpPr>
        <p:spPr>
          <a:xfrm>
            <a:off x="10552161" y="2567344"/>
            <a:ext cx="275298" cy="6986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23E3A1-E765-D645-A2AB-A94E2891DED6}"/>
                  </a:ext>
                </a:extLst>
              </p:cNvPr>
              <p:cNvSpPr/>
              <p:nvPr/>
            </p:nvSpPr>
            <p:spPr>
              <a:xfrm>
                <a:off x="10404837" y="2213570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23E3A1-E765-D645-A2AB-A94E2891D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4837" y="2213570"/>
                <a:ext cx="34015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ADB8A202-7EA5-2549-BEE4-852DFE60A73E}"/>
              </a:ext>
            </a:extLst>
          </p:cNvPr>
          <p:cNvSpPr/>
          <p:nvPr/>
        </p:nvSpPr>
        <p:spPr>
          <a:xfrm>
            <a:off x="5596207" y="2867215"/>
            <a:ext cx="1089205" cy="898525"/>
          </a:xfrm>
          <a:prstGeom prst="leftRightArrow">
            <a:avLst>
              <a:gd name="adj1" fmla="val 38027"/>
              <a:gd name="adj2" fmla="val 3683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21C5-6C1B-904B-8246-006B5E7E3028}"/>
                  </a:ext>
                </a:extLst>
              </p:cNvPr>
              <p:cNvSpPr/>
              <p:nvPr/>
            </p:nvSpPr>
            <p:spPr>
              <a:xfrm>
                <a:off x="4794822" y="5211225"/>
                <a:ext cx="2756011" cy="509178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𝐃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21C5-6C1B-904B-8246-006B5E7E3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822" y="5211225"/>
                <a:ext cx="2756011" cy="509178"/>
              </a:xfrm>
              <a:prstGeom prst="rect">
                <a:avLst/>
              </a:prstGeom>
              <a:blipFill>
                <a:blip r:embed="rId11"/>
                <a:stretch>
                  <a:fillRect b="-1190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3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7" grpId="0" animBg="1"/>
      <p:bldP spid="39" grpId="0"/>
      <p:bldP spid="54" grpId="0" animBg="1"/>
      <p:bldP spid="55" grpId="0"/>
      <p:bldP spid="63" grpId="0"/>
      <p:bldP spid="67" grpId="0"/>
      <p:bldP spid="6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Materials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32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517704" y="1274599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Together, we claim: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21C5-6C1B-904B-8246-006B5E7E3028}"/>
                  </a:ext>
                </a:extLst>
              </p:cNvPr>
              <p:cNvSpPr/>
              <p:nvPr/>
            </p:nvSpPr>
            <p:spPr>
              <a:xfrm>
                <a:off x="2880131" y="1542652"/>
                <a:ext cx="5226880" cy="46820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21C5-6C1B-904B-8246-006B5E7E3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131" y="1542652"/>
                <a:ext cx="5226880" cy="468205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E6129123-90C5-2E4A-9068-9F4DFC79DE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9189" y="2285816"/>
                <a:ext cx="4197965" cy="4533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dirty="0"/>
                  <a:t>Principal stretches: the singular values of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</m:oMath>
                </a14:m>
                <a:endParaRPr lang="en-CN" sz="1800" dirty="0"/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E6129123-90C5-2E4A-9068-9F4DFC79D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189" y="2285816"/>
                <a:ext cx="4197965" cy="453398"/>
              </a:xfrm>
              <a:prstGeom prst="rect">
                <a:avLst/>
              </a:prstGeom>
              <a:blipFill>
                <a:blip r:embed="rId3"/>
                <a:stretch>
                  <a:fillRect l="-1208" b="-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1F26E80-B099-C849-BA1F-4D358930509E}"/>
              </a:ext>
            </a:extLst>
          </p:cNvPr>
          <p:cNvCxnSpPr>
            <a:cxnSpLocks/>
          </p:cNvCxnSpPr>
          <p:nvPr/>
        </p:nvCxnSpPr>
        <p:spPr>
          <a:xfrm>
            <a:off x="6260669" y="2025219"/>
            <a:ext cx="11943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C8E2330-F930-ED4C-A288-2ED2924427AD}"/>
              </a:ext>
            </a:extLst>
          </p:cNvPr>
          <p:cNvCxnSpPr>
            <a:cxnSpLocks/>
          </p:cNvCxnSpPr>
          <p:nvPr/>
        </p:nvCxnSpPr>
        <p:spPr>
          <a:xfrm>
            <a:off x="6812277" y="2025219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91DC0F59-A2A2-6749-9739-39B7A3EC43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3" y="2966996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In many literatures, people parameterize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by principal invariants, for:</a:t>
                </a:r>
                <a:endParaRPr lang="en-CN" sz="2400" dirty="0"/>
              </a:p>
            </p:txBody>
          </p:sp>
        </mc:Choice>
        <mc:Fallback xmlns="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91DC0F59-A2A2-6749-9739-39B7A3EC4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3" y="2966996"/>
                <a:ext cx="11156591" cy="1043491"/>
              </a:xfrm>
              <a:prstGeom prst="rect">
                <a:avLst/>
              </a:prstGeom>
              <a:blipFill>
                <a:blip r:embed="rId4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51CCFE-2BD3-C64F-B79B-C9E3DC5113E5}"/>
                  </a:ext>
                </a:extLst>
              </p:cNvPr>
              <p:cNvSpPr/>
              <p:nvPr/>
            </p:nvSpPr>
            <p:spPr>
              <a:xfrm>
                <a:off x="1531850" y="4057401"/>
                <a:ext cx="4129912" cy="46897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trace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51CCFE-2BD3-C64F-B79B-C9E3DC511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850" y="4057401"/>
                <a:ext cx="4129912" cy="468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61E782-98B7-A541-AED6-F01B3BC0839C}"/>
                  </a:ext>
                </a:extLst>
              </p:cNvPr>
              <p:cNvSpPr/>
              <p:nvPr/>
            </p:nvSpPr>
            <p:spPr>
              <a:xfrm>
                <a:off x="2304965" y="4830136"/>
                <a:ext cx="7208448" cy="524054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trace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trace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e>
                                <m:sup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61E782-98B7-A541-AED6-F01B3BC08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965" y="4830136"/>
                <a:ext cx="7208448" cy="524054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95F36F6-0BB5-1241-85D9-9D028ED4D0E9}"/>
                  </a:ext>
                </a:extLst>
              </p:cNvPr>
              <p:cNvSpPr/>
              <p:nvPr/>
            </p:nvSpPr>
            <p:spPr>
              <a:xfrm>
                <a:off x="6265967" y="4057401"/>
                <a:ext cx="4178067" cy="46897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𝐼𝐼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95F36F6-0BB5-1241-85D9-9D028ED4D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967" y="4057401"/>
                <a:ext cx="4178067" cy="4689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C8D200-9D47-4440-A24A-B95BB9D882A2}"/>
                  </a:ext>
                </a:extLst>
              </p:cNvPr>
              <p:cNvSpPr/>
              <p:nvPr/>
            </p:nvSpPr>
            <p:spPr>
              <a:xfrm>
                <a:off x="2987038" y="5559051"/>
                <a:ext cx="6217920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𝐂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CN" sz="2000" dirty="0">
                    <a:latin typeface="+mj-lt"/>
                  </a:rPr>
                  <a:t> is the </a:t>
                </a:r>
                <a:r>
                  <a:rPr lang="en-US" sz="2000" dirty="0">
                    <a:latin typeface="+mj-lt"/>
                  </a:rPr>
                  <a:t>right Cauchy-Green deformation tensor.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C8D200-9D47-4440-A24A-B95BB9D88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038" y="5559051"/>
                <a:ext cx="6217920" cy="405624"/>
              </a:xfrm>
              <a:prstGeom prst="rect">
                <a:avLst/>
              </a:prstGeom>
              <a:blipFill>
                <a:blip r:embed="rId8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31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0" grpId="0" animBg="1"/>
      <p:bldP spid="45" grpId="0" animBg="1"/>
      <p:bldP spid="46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Models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33</a:t>
            </a:fld>
            <a:endParaRPr kumimoji="1" lang="zh-CN" altLang="en-US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517704" y="1043491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Saint </a:t>
            </a:r>
            <a:r>
              <a:rPr lang="en-US" sz="2400" dirty="0" err="1"/>
              <a:t>Venant</a:t>
            </a:r>
            <a:r>
              <a:rPr lang="en-US" sz="2400" dirty="0"/>
              <a:t>-Kirchhoff model (</a:t>
            </a:r>
            <a:r>
              <a:rPr lang="en-US" sz="2400" dirty="0" err="1"/>
              <a:t>StVK</a:t>
            </a:r>
            <a:r>
              <a:rPr lang="en-US" sz="2400" dirty="0"/>
              <a:t>):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F6DD197-FE6C-AE4F-AE78-CDF79BDFEAED}"/>
                  </a:ext>
                </a:extLst>
              </p:cNvPr>
              <p:cNvSpPr/>
              <p:nvPr/>
            </p:nvSpPr>
            <p:spPr>
              <a:xfrm>
                <a:off x="3489873" y="1740269"/>
                <a:ext cx="4875181" cy="5050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𝐼𝐼</m:t>
                          </m:r>
                        </m:e>
                        <m:sub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F6DD197-FE6C-AE4F-AE78-CDF79BDFE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873" y="1740269"/>
                <a:ext cx="4875181" cy="505075"/>
              </a:xfrm>
              <a:prstGeom prst="rect">
                <a:avLst/>
              </a:prstGeom>
              <a:blipFill>
                <a:blip r:embed="rId2"/>
                <a:stretch>
                  <a:fillRect b="-7317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2A574CDD-8F8A-8949-906E-86C7FA6886B6}"/>
              </a:ext>
            </a:extLst>
          </p:cNvPr>
          <p:cNvSpPr txBox="1">
            <a:spLocks/>
          </p:cNvSpPr>
          <p:nvPr/>
        </p:nvSpPr>
        <p:spPr>
          <a:xfrm>
            <a:off x="517704" y="2274235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neo-Hookean model: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915DF9B-D201-2744-8D06-41D54AA4D78C}"/>
                  </a:ext>
                </a:extLst>
              </p:cNvPr>
              <p:cNvSpPr/>
              <p:nvPr/>
            </p:nvSpPr>
            <p:spPr>
              <a:xfrm>
                <a:off x="2790156" y="2883503"/>
                <a:ext cx="5708037" cy="64504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−1/3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915DF9B-D201-2744-8D06-41D54AA4D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156" y="2883503"/>
                <a:ext cx="5708037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3616A066-CDC0-AA41-853A-B85A315C7086}"/>
              </a:ext>
            </a:extLst>
          </p:cNvPr>
          <p:cNvSpPr txBox="1">
            <a:spLocks/>
          </p:cNvSpPr>
          <p:nvPr/>
        </p:nvSpPr>
        <p:spPr>
          <a:xfrm>
            <a:off x="517703" y="3421984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Mooney-Rivlin model: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A58E89-C5E3-F543-9BCB-47DCACC8BD16}"/>
                  </a:ext>
                </a:extLst>
              </p:cNvPr>
              <p:cNvSpPr/>
              <p:nvPr/>
            </p:nvSpPr>
            <p:spPr>
              <a:xfrm>
                <a:off x="1286056" y="4101649"/>
                <a:ext cx="9672969" cy="64504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−1/3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box>
                                <m:box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/3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A58E89-C5E3-F543-9BCB-47DCACC8B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056" y="4101649"/>
                <a:ext cx="9672969" cy="645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9E097CF1-19C0-BB43-B452-E3C4AC3EDAAB}"/>
              </a:ext>
            </a:extLst>
          </p:cNvPr>
          <p:cNvSpPr txBox="1">
            <a:spLocks/>
          </p:cNvSpPr>
          <p:nvPr/>
        </p:nvSpPr>
        <p:spPr>
          <a:xfrm>
            <a:off x="544246" y="4652728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Fung model: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3AF0605-54ED-DD41-AB9B-B212BD5754FF}"/>
                  </a:ext>
                </a:extLst>
              </p:cNvPr>
              <p:cNvSpPr/>
              <p:nvPr/>
            </p:nvSpPr>
            <p:spPr>
              <a:xfrm>
                <a:off x="1441395" y="5247845"/>
                <a:ext cx="9004068" cy="71205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−1/3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𝐼𝐼𝐼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−1/3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3AF0605-54ED-DD41-AB9B-B212BD575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395" y="5247845"/>
                <a:ext cx="9004068" cy="712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C3084D-43E1-2644-BE9E-3C644C6E3EA5}"/>
              </a:ext>
            </a:extLst>
          </p:cNvPr>
          <p:cNvSpPr/>
          <p:nvPr/>
        </p:nvSpPr>
        <p:spPr>
          <a:xfrm>
            <a:off x="4009514" y="1694680"/>
            <a:ext cx="1933915" cy="1845596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6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7905416-E1A6-A64C-B1C0-A20518DAB9AF}"/>
              </a:ext>
            </a:extLst>
          </p:cNvPr>
          <p:cNvSpPr txBox="1">
            <a:spLocks/>
          </p:cNvSpPr>
          <p:nvPr/>
        </p:nvSpPr>
        <p:spPr>
          <a:xfrm>
            <a:off x="4385609" y="3454396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6"/>
                </a:solidFill>
              </a:rPr>
              <a:t>Against shearing</a:t>
            </a:r>
            <a:endParaRPr lang="en-CN" sz="1800" dirty="0">
              <a:solidFill>
                <a:schemeClr val="accent6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3F7CD2E-0755-D54B-AA3D-206E69EC3A13}"/>
              </a:ext>
            </a:extLst>
          </p:cNvPr>
          <p:cNvSpPr/>
          <p:nvPr/>
        </p:nvSpPr>
        <p:spPr>
          <a:xfrm>
            <a:off x="6248573" y="1681802"/>
            <a:ext cx="2128143" cy="1845596"/>
          </a:xfrm>
          <a:prstGeom prst="round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5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A69A5E2-4B50-6246-AFED-6948B94B404C}"/>
              </a:ext>
            </a:extLst>
          </p:cNvPr>
          <p:cNvSpPr txBox="1">
            <a:spLocks/>
          </p:cNvSpPr>
          <p:nvPr/>
        </p:nvSpPr>
        <p:spPr>
          <a:xfrm>
            <a:off x="6818896" y="3441518"/>
            <a:ext cx="3841932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5"/>
                </a:solidFill>
              </a:rPr>
              <a:t>Against bulky change (volume change)</a:t>
            </a:r>
            <a:endParaRPr lang="en-CN" sz="1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72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/>
      <p:bldP spid="23" grpId="0" animBg="1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Materials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34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603766" y="1243275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Anyway, we still use the principal stretches for computation: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21C5-6C1B-904B-8246-006B5E7E3028}"/>
                  </a:ext>
                </a:extLst>
              </p:cNvPr>
              <p:cNvSpPr/>
              <p:nvPr/>
            </p:nvSpPr>
            <p:spPr>
              <a:xfrm>
                <a:off x="3928405" y="2052279"/>
                <a:ext cx="3788088" cy="20892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f>
                                  <m:f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f>
                                  <m:f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21C5-6C1B-904B-8246-006B5E7E3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405" y="2052279"/>
                <a:ext cx="3788088" cy="20892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ECCF72-7740-164D-B351-0E65E7BB3B8F}"/>
                  </a:ext>
                </a:extLst>
              </p:cNvPr>
              <p:cNvSpPr/>
              <p:nvPr/>
            </p:nvSpPr>
            <p:spPr>
              <a:xfrm>
                <a:off x="4388944" y="4959579"/>
                <a:ext cx="2984663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𝐔𝐏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ECCF72-7740-164D-B351-0E65E7BB3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944" y="4959579"/>
                <a:ext cx="2984663" cy="468205"/>
              </a:xfrm>
              <a:prstGeom prst="rect">
                <a:avLst/>
              </a:prstGeom>
              <a:blipFill>
                <a:blip r:embed="rId3"/>
                <a:stretch>
                  <a:fillRect l="-424"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20D312C7-2FCB-5C40-8C39-B39018D9D272}"/>
              </a:ext>
            </a:extLst>
          </p:cNvPr>
          <p:cNvSpPr txBox="1">
            <a:spLocks/>
          </p:cNvSpPr>
          <p:nvPr/>
        </p:nvSpPr>
        <p:spPr>
          <a:xfrm>
            <a:off x="603766" y="4135832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And we compute the first </a:t>
            </a:r>
            <a:r>
              <a:rPr lang="en-US" sz="2400" dirty="0" err="1"/>
              <a:t>Piola</a:t>
            </a:r>
            <a:r>
              <a:rPr lang="en-US" sz="2400" dirty="0"/>
              <a:t>-Kirchhoff stress as: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1541690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F2BEE9-607A-7045-8B43-FAF6B8CCAC40}"/>
              </a:ext>
            </a:extLst>
          </p:cNvPr>
          <p:cNvSpPr txBox="1">
            <a:spLocks/>
          </p:cNvSpPr>
          <p:nvPr/>
        </p:nvSpPr>
        <p:spPr>
          <a:xfrm>
            <a:off x="4561839" y="1343818"/>
            <a:ext cx="5083087" cy="469975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AC247E-5063-B14F-979A-AD165C7DC70A}"/>
              </a:ext>
            </a:extLst>
          </p:cNvPr>
          <p:cNvSpPr txBox="1">
            <a:spLocks/>
          </p:cNvSpPr>
          <p:nvPr/>
        </p:nvSpPr>
        <p:spPr>
          <a:xfrm>
            <a:off x="5692260" y="1325637"/>
            <a:ext cx="3497377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A FEM/FVM Framework</a:t>
            </a:r>
            <a:endParaRPr lang="en-CN" sz="2000" b="1" dirty="0">
              <a:solidFill>
                <a:schemeClr val="tx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E2191B2-89B8-2245-9743-F04D8485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 Quick Summary (cont.)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93D3DD6-CE3E-0642-AF0D-4897D85B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35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486248-03D6-874E-AC09-898A0DE0A3C1}"/>
                  </a:ext>
                </a:extLst>
              </p:cNvPr>
              <p:cNvSpPr txBox="1"/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486248-03D6-874E-AC09-898A0DE0A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19B84C-D13B-D441-8A2C-6E3FEC1FB0E0}"/>
                  </a:ext>
                </a:extLst>
              </p:cNvPr>
              <p:cNvSpPr txBox="1"/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19B84C-D13B-D441-8A2C-6E3FEC1FB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5D38E3-8507-034A-8C12-530AB069C5F6}"/>
                  </a:ext>
                </a:extLst>
              </p:cNvPr>
              <p:cNvSpPr txBox="1"/>
              <p:nvPr/>
            </p:nvSpPr>
            <p:spPr>
              <a:xfrm>
                <a:off x="3722918" y="3109967"/>
                <a:ext cx="5340820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1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𝚲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1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p>
                                    <m:r>
                                      <a:rPr lang="en-US" sz="2400" b="1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svd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5D38E3-8507-034A-8C12-530AB069C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918" y="3109967"/>
                <a:ext cx="5340820" cy="377667"/>
              </a:xfrm>
              <a:prstGeom prst="rect">
                <a:avLst/>
              </a:prstGeom>
              <a:blipFill>
                <a:blip r:embed="rId4"/>
                <a:stretch>
                  <a:fillRect b="-322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78C5523-32B0-D84E-B934-D76DA9A7D4EC}"/>
                  </a:ext>
                </a:extLst>
              </p:cNvPr>
              <p:cNvSpPr/>
              <p:nvPr/>
            </p:nvSpPr>
            <p:spPr>
              <a:xfrm>
                <a:off x="4894728" y="3641897"/>
                <a:ext cx="3938001" cy="68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sz="24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4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sz="2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78C5523-32B0-D84E-B934-D76DA9A7D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728" y="3641897"/>
                <a:ext cx="3938001" cy="683970"/>
              </a:xfrm>
              <a:prstGeom prst="rect">
                <a:avLst/>
              </a:prstGeom>
              <a:blipFill>
                <a:blip r:embed="rId5"/>
                <a:stretch>
                  <a:fillRect l="-322" b="-18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56310F-BA43-D44E-A1D4-D86AE8A341F0}"/>
                  </a:ext>
                </a:extLst>
              </p:cNvPr>
              <p:cNvSpPr/>
              <p:nvPr/>
            </p:nvSpPr>
            <p:spPr>
              <a:xfrm>
                <a:off x="4774496" y="4280472"/>
                <a:ext cx="4685834" cy="863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box>
                        <m:box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box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56310F-BA43-D44E-A1D4-D86AE8A34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496" y="4280472"/>
                <a:ext cx="4685834" cy="863250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5FCD420-EA74-BB40-A606-2B97B3AB511E}"/>
                  </a:ext>
                </a:extLst>
              </p:cNvPr>
              <p:cNvSpPr/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5FCD420-EA74-BB40-A606-2B97B3AB5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811D0284-8786-1A41-83E6-906D53609D5C}"/>
              </a:ext>
            </a:extLst>
          </p:cNvPr>
          <p:cNvSpPr txBox="1">
            <a:spLocks/>
          </p:cNvSpPr>
          <p:nvPr/>
        </p:nvSpPr>
        <p:spPr>
          <a:xfrm>
            <a:off x="716122" y="2479599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Deformation gradient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2498585-B64B-824D-98D3-9D2D8A1E5747}"/>
              </a:ext>
            </a:extLst>
          </p:cNvPr>
          <p:cNvCxnSpPr/>
          <p:nvPr/>
        </p:nvCxnSpPr>
        <p:spPr>
          <a:xfrm>
            <a:off x="3120819" y="2735842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7D0A219-ABF0-2E4F-A8A9-7368A4CD0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7722" y="3069791"/>
                <a:ext cx="2475818" cy="5124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accent2"/>
                    </a:solidFill>
                  </a:rPr>
                  <a:t>Principal stretches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</m:oMath>
                </a14:m>
                <a:endParaRPr lang="en-CN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7D0A219-ABF0-2E4F-A8A9-7368A4CD0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22" y="3069791"/>
                <a:ext cx="2475818" cy="512486"/>
              </a:xfrm>
              <a:prstGeom prst="rect">
                <a:avLst/>
              </a:prstGeom>
              <a:blipFill>
                <a:blip r:embed="rId8"/>
                <a:stretch>
                  <a:fillRect l="-2551" b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04BB34-5488-044B-8748-09D36A9E98D1}"/>
              </a:ext>
            </a:extLst>
          </p:cNvPr>
          <p:cNvCxnSpPr/>
          <p:nvPr/>
        </p:nvCxnSpPr>
        <p:spPr>
          <a:xfrm>
            <a:off x="3120819" y="3326034"/>
            <a:ext cx="1614736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B6FBBAAF-4B87-944C-9BCB-62225F83776F}"/>
              </a:ext>
            </a:extLst>
          </p:cNvPr>
          <p:cNvSpPr txBox="1">
            <a:spLocks/>
          </p:cNvSpPr>
          <p:nvPr/>
        </p:nvSpPr>
        <p:spPr>
          <a:xfrm>
            <a:off x="1497543" y="3703377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accent2"/>
                </a:solidFill>
              </a:rPr>
              <a:t>First PK Stress</a:t>
            </a:r>
            <a:endParaRPr lang="en-CN" sz="2000" dirty="0">
              <a:solidFill>
                <a:schemeClr val="accent2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70D811-993F-3848-82BC-2D1D786A4456}"/>
              </a:ext>
            </a:extLst>
          </p:cNvPr>
          <p:cNvCxnSpPr/>
          <p:nvPr/>
        </p:nvCxnSpPr>
        <p:spPr>
          <a:xfrm>
            <a:off x="3139316" y="3959620"/>
            <a:ext cx="1614736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B0853439-43AA-054C-92D2-B747520D620C}"/>
              </a:ext>
            </a:extLst>
          </p:cNvPr>
          <p:cNvSpPr txBox="1">
            <a:spLocks/>
          </p:cNvSpPr>
          <p:nvPr/>
        </p:nvSpPr>
        <p:spPr>
          <a:xfrm>
            <a:off x="2238299" y="4454692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Forces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325DB-79EF-4148-AA6F-AAFBF88FEEC1}"/>
              </a:ext>
            </a:extLst>
          </p:cNvPr>
          <p:cNvCxnSpPr/>
          <p:nvPr/>
        </p:nvCxnSpPr>
        <p:spPr>
          <a:xfrm>
            <a:off x="3139316" y="4710935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972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The Limitation of </a:t>
            </a:r>
            <a:r>
              <a:rPr lang="en-US" b="1" dirty="0" err="1">
                <a:solidFill>
                  <a:schemeClr val="dk1"/>
                </a:solidFill>
              </a:rPr>
              <a:t>StVK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36</a:t>
            </a:fld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59A37-A82B-1642-8986-E732DF931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08" t="34353" r="9966" b="33176"/>
          <a:stretch/>
        </p:blipFill>
        <p:spPr>
          <a:xfrm>
            <a:off x="1819835" y="1343818"/>
            <a:ext cx="8552330" cy="44818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9919F3-AB06-1E4A-8ACC-8E92137FFF4B}"/>
              </a:ext>
            </a:extLst>
          </p:cNvPr>
          <p:cNvSpPr/>
          <p:nvPr/>
        </p:nvSpPr>
        <p:spPr>
          <a:xfrm>
            <a:off x="1697563" y="6187470"/>
            <a:ext cx="8849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Irving et al. 2004. </a:t>
            </a:r>
            <a:r>
              <a:rPr lang="en-US" i="1" dirty="0">
                <a:latin typeface="+mj-lt"/>
              </a:rPr>
              <a:t>Invertible Finite Elements For Robust Simulation of Large Deformation. SCA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8507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of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0">
            <a:extLst>
              <a:ext uri="{FF2B5EF4-FFF2-40B4-BE49-F238E27FC236}">
                <a16:creationId xmlns:a16="http://schemas.microsoft.com/office/drawing/2014/main" id="{7AAB995D-8ECA-9E47-A520-4DC41951A9B9}"/>
              </a:ext>
            </a:extLst>
          </p:cNvPr>
          <p:cNvSpPr txBox="1"/>
          <p:nvPr/>
        </p:nvSpPr>
        <p:spPr>
          <a:xfrm>
            <a:off x="4613564" y="1076"/>
            <a:ext cx="757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Descent Methods for Elastic Body Simulation on the GPU (SIGGRAPH Asia 2016)</a:t>
            </a:r>
            <a:endParaRPr lang="en-CN" sz="2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73A7BD6-83EC-8D48-95B9-FAEDA385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  <a:t>37</a:t>
            </a:fld>
            <a:endParaRPr kumimoji="1" lang="zh-CN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428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Model Behaviors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38</a:t>
            </a:fld>
            <a:endParaRPr kumimoji="1"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ABB175-3A3E-3643-BCB0-088BDC90B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1" t="28475" r="50000" b="24549"/>
          <a:stretch/>
        </p:blipFill>
        <p:spPr>
          <a:xfrm>
            <a:off x="2040366" y="1097279"/>
            <a:ext cx="8111267" cy="54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63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 Summary For the Day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39</a:t>
            </a:fld>
            <a:endParaRPr kumimoji="1" lang="zh-CN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C42F93-A12B-F849-A250-964F8061E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42" y="1632214"/>
            <a:ext cx="10515600" cy="368336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FEM uses the derivates of the strain energy function to obtain the force.</a:t>
            </a: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FVM uses the integral of the interface traction to obtain the force.</a:t>
            </a: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The two approaches lead to the identical outcome, in different formulations</a:t>
            </a:r>
          </a:p>
          <a:p>
            <a:endParaRPr lang="en-US" sz="400" dirty="0">
              <a:latin typeface="+mj-lt"/>
            </a:endParaRPr>
          </a:p>
          <a:p>
            <a:r>
              <a:rPr lang="en-US" sz="2400" dirty="0" err="1">
                <a:latin typeface="+mj-lt"/>
              </a:rPr>
              <a:t>Hyperelastic</a:t>
            </a:r>
            <a:r>
              <a:rPr lang="en-US" sz="2400" dirty="0">
                <a:latin typeface="+mj-lt"/>
              </a:rPr>
              <a:t> models define the strain energy function by principal stretches, i.e., the singular values of the deformation gradient.  </a:t>
            </a: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For isotropic materials, we can calculate the stress through diagonalization.</a:t>
            </a:r>
          </a:p>
        </p:txBody>
      </p:sp>
    </p:spTree>
    <p:extLst>
      <p:ext uri="{BB962C8B-B14F-4D97-AF65-F5344CB8AC3E}">
        <p14:creationId xmlns:p14="http://schemas.microsoft.com/office/powerpoint/2010/main" val="130260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D002C5DA-7D4E-C842-AD91-3077E1C3EE16}"/>
              </a:ext>
            </a:extLst>
          </p:cNvPr>
          <p:cNvSpPr txBox="1">
            <a:spLocks/>
          </p:cNvSpPr>
          <p:nvPr/>
        </p:nvSpPr>
        <p:spPr>
          <a:xfrm>
            <a:off x="1191790" y="5652690"/>
            <a:ext cx="9661557" cy="852677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 Linear FEM Assumption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4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In a nutshell, linear FEM assumes that for any point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2400" dirty="0"/>
                  <a:t> in the reference triangle, its deformed correspondence is: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𝐅𝐗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CN" sz="2400" dirty="0"/>
                  <a:t>.</a:t>
                </a: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>
                <a:blip r:embed="rId2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riangle 2">
            <a:extLst>
              <a:ext uri="{FF2B5EF4-FFF2-40B4-BE49-F238E27FC236}">
                <a16:creationId xmlns:a16="http://schemas.microsoft.com/office/drawing/2014/main" id="{8762C757-98DB-A641-878D-7135C01DA195}"/>
              </a:ext>
            </a:extLst>
          </p:cNvPr>
          <p:cNvSpPr/>
          <p:nvPr/>
        </p:nvSpPr>
        <p:spPr>
          <a:xfrm>
            <a:off x="819086" y="2773285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27DD25DF-4511-CC4C-9659-AE2C74C01CC1}"/>
              </a:ext>
            </a:extLst>
          </p:cNvPr>
          <p:cNvSpPr/>
          <p:nvPr/>
        </p:nvSpPr>
        <p:spPr>
          <a:xfrm rot="20202496">
            <a:off x="8409482" y="2773285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BED9CA-2A1E-2C40-8A53-27B851F10204}"/>
              </a:ext>
            </a:extLst>
          </p:cNvPr>
          <p:cNvCxnSpPr/>
          <p:nvPr/>
        </p:nvCxnSpPr>
        <p:spPr>
          <a:xfrm flipV="1">
            <a:off x="1448887" y="3819196"/>
            <a:ext cx="680936" cy="3647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27B30E-2C7C-244C-9CCC-417D9CCEBF58}"/>
              </a:ext>
            </a:extLst>
          </p:cNvPr>
          <p:cNvCxnSpPr>
            <a:cxnSpLocks/>
          </p:cNvCxnSpPr>
          <p:nvPr/>
        </p:nvCxnSpPr>
        <p:spPr>
          <a:xfrm flipV="1">
            <a:off x="9445922" y="3535247"/>
            <a:ext cx="674058" cy="8378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40EBFC-D77E-2842-8F59-A8711CAD0FE5}"/>
                  </a:ext>
                </a:extLst>
              </p:cNvPr>
              <p:cNvSpPr/>
              <p:nvPr/>
            </p:nvSpPr>
            <p:spPr>
              <a:xfrm>
                <a:off x="1713372" y="3908692"/>
                <a:ext cx="6555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40EBFC-D77E-2842-8F59-A8711CAD0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372" y="3908692"/>
                <a:ext cx="65550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F60A382D-FB85-4F49-AA55-C8B8899D1EA9}"/>
              </a:ext>
            </a:extLst>
          </p:cNvPr>
          <p:cNvSpPr/>
          <p:nvPr/>
        </p:nvSpPr>
        <p:spPr>
          <a:xfrm>
            <a:off x="727442" y="439290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310468-FC95-4946-81A3-02DAEA76C626}"/>
                  </a:ext>
                </a:extLst>
              </p:cNvPr>
              <p:cNvSpPr txBox="1"/>
              <p:nvPr/>
            </p:nvSpPr>
            <p:spPr>
              <a:xfrm>
                <a:off x="544908" y="456646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310468-FC95-4946-81A3-02DAEA76C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08" y="4566468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9FF94F43-92A5-B94D-AA33-308F9F32E441}"/>
              </a:ext>
            </a:extLst>
          </p:cNvPr>
          <p:cNvSpPr/>
          <p:nvPr/>
        </p:nvSpPr>
        <p:spPr>
          <a:xfrm>
            <a:off x="3149630" y="439290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4DD26C-D14B-C643-BAFC-732F618E189A}"/>
              </a:ext>
            </a:extLst>
          </p:cNvPr>
          <p:cNvSpPr/>
          <p:nvPr/>
        </p:nvSpPr>
        <p:spPr>
          <a:xfrm>
            <a:off x="1938536" y="268164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39A2C9B-0D22-3944-B2E2-85DA3288573D}"/>
              </a:ext>
            </a:extLst>
          </p:cNvPr>
          <p:cNvSpPr/>
          <p:nvPr/>
        </p:nvSpPr>
        <p:spPr>
          <a:xfrm>
            <a:off x="1311235" y="410302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5214283-1C48-2D49-8E77-B7584324F287}"/>
              </a:ext>
            </a:extLst>
          </p:cNvPr>
          <p:cNvSpPr/>
          <p:nvPr/>
        </p:nvSpPr>
        <p:spPr>
          <a:xfrm>
            <a:off x="2120095" y="369145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A5F21B-50B2-D24D-8FF1-88143BCFD32F}"/>
                  </a:ext>
                </a:extLst>
              </p:cNvPr>
              <p:cNvSpPr txBox="1"/>
              <p:nvPr/>
            </p:nvSpPr>
            <p:spPr>
              <a:xfrm>
                <a:off x="2971188" y="457619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A5F21B-50B2-D24D-8FF1-88143BCFD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188" y="4576196"/>
                <a:ext cx="665091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4819F31-25CA-D941-AF93-73B43822480B}"/>
                  </a:ext>
                </a:extLst>
              </p:cNvPr>
              <p:cNvSpPr txBox="1"/>
              <p:nvPr/>
            </p:nvSpPr>
            <p:spPr>
              <a:xfrm>
                <a:off x="1736857" y="235227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4819F31-25CA-D941-AF93-73B43822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857" y="2352279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7E81B4C-B69F-9D4D-B553-B1E409C37017}"/>
                  </a:ext>
                </a:extLst>
              </p:cNvPr>
              <p:cNvSpPr txBox="1"/>
              <p:nvPr/>
            </p:nvSpPr>
            <p:spPr>
              <a:xfrm>
                <a:off x="8641341" y="489567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7E81B4C-B69F-9D4D-B553-B1E409C37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341" y="4895674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85146A8-2D5D-4349-87C7-54654DE21787}"/>
              </a:ext>
            </a:extLst>
          </p:cNvPr>
          <p:cNvSpPr/>
          <p:nvPr/>
        </p:nvSpPr>
        <p:spPr>
          <a:xfrm>
            <a:off x="8810055" y="476680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760A341-D066-6044-AA0C-D3637C93531F}"/>
              </a:ext>
            </a:extLst>
          </p:cNvPr>
          <p:cNvSpPr/>
          <p:nvPr/>
        </p:nvSpPr>
        <p:spPr>
          <a:xfrm>
            <a:off x="10987058" y="381919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580E71-6821-9648-8F25-B78C28C1FFF2}"/>
              </a:ext>
            </a:extLst>
          </p:cNvPr>
          <p:cNvSpPr/>
          <p:nvPr/>
        </p:nvSpPr>
        <p:spPr>
          <a:xfrm>
            <a:off x="9993933" y="240779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4DE87E-14E3-8C4D-8D47-0EC0AB528C97}"/>
                  </a:ext>
                </a:extLst>
              </p:cNvPr>
              <p:cNvSpPr txBox="1"/>
              <p:nvPr/>
            </p:nvSpPr>
            <p:spPr>
              <a:xfrm>
                <a:off x="10808616" y="394420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4DE87E-14E3-8C4D-8D47-0EC0AB528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8616" y="3944200"/>
                <a:ext cx="665091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EE2053-32C4-514A-8CA3-119BE623EA4E}"/>
                  </a:ext>
                </a:extLst>
              </p:cNvPr>
              <p:cNvSpPr txBox="1"/>
              <p:nvPr/>
            </p:nvSpPr>
            <p:spPr>
              <a:xfrm>
                <a:off x="10028268" y="230210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EE2053-32C4-514A-8CA3-119BE623E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268" y="2302101"/>
                <a:ext cx="665091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90E711-307C-424B-A26F-9BDA110252F7}"/>
                  </a:ext>
                </a:extLst>
              </p:cNvPr>
              <p:cNvSpPr txBox="1"/>
              <p:nvPr/>
            </p:nvSpPr>
            <p:spPr>
              <a:xfrm>
                <a:off x="1094073" y="3781243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90E711-307C-424B-A26F-9BDA11025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073" y="3781243"/>
                <a:ext cx="665091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B8A9BC4-A01E-374E-8B2C-632C70DEEE75}"/>
                  </a:ext>
                </a:extLst>
              </p:cNvPr>
              <p:cNvSpPr txBox="1"/>
              <p:nvPr/>
            </p:nvSpPr>
            <p:spPr>
              <a:xfrm>
                <a:off x="1906213" y="336583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B8A9BC4-A01E-374E-8B2C-632C70DEE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213" y="3365837"/>
                <a:ext cx="665091" cy="307777"/>
              </a:xfrm>
              <a:prstGeom prst="rect">
                <a:avLst/>
              </a:prstGeom>
              <a:blipFill>
                <a:blip r:embed="rId1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E764B4-9037-C14E-85EF-B7AA17909EB3}"/>
                  </a:ext>
                </a:extLst>
              </p:cNvPr>
              <p:cNvSpPr/>
              <p:nvPr/>
            </p:nvSpPr>
            <p:spPr>
              <a:xfrm>
                <a:off x="10205102" y="3228293"/>
                <a:ext cx="5130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E764B4-9037-C14E-85EF-B7AA17909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102" y="3228293"/>
                <a:ext cx="513026" cy="400110"/>
              </a:xfrm>
              <a:prstGeom prst="rect">
                <a:avLst/>
              </a:prstGeom>
              <a:blipFill>
                <a:blip r:embed="rId1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F1DED771-D544-1240-95A6-76B79896A154}"/>
              </a:ext>
            </a:extLst>
          </p:cNvPr>
          <p:cNvSpPr/>
          <p:nvPr/>
        </p:nvSpPr>
        <p:spPr>
          <a:xfrm>
            <a:off x="9360800" y="425593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43AF1D2-8D39-3F4D-8959-16F2C7045E5B}"/>
              </a:ext>
            </a:extLst>
          </p:cNvPr>
          <p:cNvSpPr/>
          <p:nvPr/>
        </p:nvSpPr>
        <p:spPr>
          <a:xfrm>
            <a:off x="10103730" y="337531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E9AA439-2003-F242-B11D-05C0D236AAE5}"/>
                  </a:ext>
                </a:extLst>
              </p:cNvPr>
              <p:cNvSpPr txBox="1"/>
              <p:nvPr/>
            </p:nvSpPr>
            <p:spPr>
              <a:xfrm>
                <a:off x="8993343" y="430520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E9AA439-2003-F242-B11D-05C0D236A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343" y="4305201"/>
                <a:ext cx="665091" cy="307777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EA519CA-220C-FD45-925F-7CDC4411B0F8}"/>
                  </a:ext>
                </a:extLst>
              </p:cNvPr>
              <p:cNvSpPr txBox="1"/>
              <p:nvPr/>
            </p:nvSpPr>
            <p:spPr>
              <a:xfrm>
                <a:off x="9735461" y="383248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𝑏𝑎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EA519CA-220C-FD45-925F-7CDC4411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461" y="3832486"/>
                <a:ext cx="665091" cy="307777"/>
              </a:xfrm>
              <a:prstGeom prst="rect">
                <a:avLst/>
              </a:prstGeom>
              <a:blipFill>
                <a:blip r:embed="rId1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03D7402C-3D00-9D49-BEAE-2BFF9F6E545B}"/>
              </a:ext>
            </a:extLst>
          </p:cNvPr>
          <p:cNvSpPr/>
          <p:nvPr/>
        </p:nvSpPr>
        <p:spPr>
          <a:xfrm>
            <a:off x="3824577" y="2725163"/>
            <a:ext cx="4786023" cy="106859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2146916-D745-6943-8CC2-C1E5E532F436}"/>
                  </a:ext>
                </a:extLst>
              </p:cNvPr>
              <p:cNvSpPr txBox="1"/>
              <p:nvPr/>
            </p:nvSpPr>
            <p:spPr>
              <a:xfrm>
                <a:off x="5280681" y="3071001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2146916-D745-6943-8CC2-C1E5E532F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681" y="3071001"/>
                <a:ext cx="1708370" cy="369332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F8AF0331-5DE2-F041-9F5A-27EECE774013}"/>
              </a:ext>
            </a:extLst>
          </p:cNvPr>
          <p:cNvSpPr/>
          <p:nvPr/>
        </p:nvSpPr>
        <p:spPr>
          <a:xfrm>
            <a:off x="832200" y="4950089"/>
            <a:ext cx="248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 (undeformed)</a:t>
            </a:r>
            <a:endParaRPr lang="en-CN" dirty="0"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BEE5B20-608D-EE40-9BE9-A9FAB1D5B3F2}"/>
              </a:ext>
            </a:extLst>
          </p:cNvPr>
          <p:cNvSpPr/>
          <p:nvPr/>
        </p:nvSpPr>
        <p:spPr>
          <a:xfrm>
            <a:off x="9289341" y="4950089"/>
            <a:ext cx="199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 (deformed)</a:t>
            </a:r>
            <a:endParaRPr lang="en-CN" dirty="0">
              <a:latin typeface="+mj-lt"/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DB1C6821-D49B-D440-8239-ED9A672B31DA}"/>
              </a:ext>
            </a:extLst>
          </p:cNvPr>
          <p:cNvSpPr txBox="1">
            <a:spLocks/>
          </p:cNvSpPr>
          <p:nvPr/>
        </p:nvSpPr>
        <p:spPr>
          <a:xfrm>
            <a:off x="5107399" y="3703930"/>
            <a:ext cx="1954691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constant matrix</a:t>
            </a:r>
            <a:endParaRPr lang="en-CN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ED6CA78-7E19-4B47-94F9-CC1A1C5567A8}"/>
              </a:ext>
            </a:extLst>
          </p:cNvPr>
          <p:cNvCxnSpPr>
            <a:cxnSpLocks/>
          </p:cNvCxnSpPr>
          <p:nvPr/>
        </p:nvCxnSpPr>
        <p:spPr>
          <a:xfrm>
            <a:off x="5939579" y="3448378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2447063-2C63-5C48-AC79-E4CED16B1516}"/>
              </a:ext>
            </a:extLst>
          </p:cNvPr>
          <p:cNvCxnSpPr>
            <a:cxnSpLocks/>
          </p:cNvCxnSpPr>
          <p:nvPr/>
        </p:nvCxnSpPr>
        <p:spPr>
          <a:xfrm>
            <a:off x="6059241" y="3443333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BD9E35-1013-2C4B-AABC-C09F01611080}"/>
              </a:ext>
            </a:extLst>
          </p:cNvPr>
          <p:cNvCxnSpPr>
            <a:cxnSpLocks/>
          </p:cNvCxnSpPr>
          <p:nvPr/>
        </p:nvCxnSpPr>
        <p:spPr>
          <a:xfrm>
            <a:off x="6633401" y="3134692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0C214DE-32CC-C549-A9E8-7F37D10FFDA5}"/>
              </a:ext>
            </a:extLst>
          </p:cNvPr>
          <p:cNvCxnSpPr>
            <a:cxnSpLocks/>
          </p:cNvCxnSpPr>
          <p:nvPr/>
        </p:nvCxnSpPr>
        <p:spPr>
          <a:xfrm>
            <a:off x="6753063" y="2768321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1">
            <a:extLst>
              <a:ext uri="{FF2B5EF4-FFF2-40B4-BE49-F238E27FC236}">
                <a16:creationId xmlns:a16="http://schemas.microsoft.com/office/drawing/2014/main" id="{6CCE422D-46A6-EC41-93AF-9FA27D689E9C}"/>
              </a:ext>
            </a:extLst>
          </p:cNvPr>
          <p:cNvSpPr txBox="1">
            <a:spLocks/>
          </p:cNvSpPr>
          <p:nvPr/>
        </p:nvSpPr>
        <p:spPr>
          <a:xfrm>
            <a:off x="5295541" y="2369325"/>
            <a:ext cx="2927720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constant translational vector</a:t>
            </a:r>
            <a:endParaRPr lang="en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7B16075-27B6-6D47-8CA5-9920493A6CA1}"/>
                  </a:ext>
                </a:extLst>
              </p:cNvPr>
              <p:cNvSpPr/>
              <p:nvPr/>
            </p:nvSpPr>
            <p:spPr>
              <a:xfrm>
                <a:off x="3851473" y="4187155"/>
                <a:ext cx="48275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sz="2000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CN" sz="2000" dirty="0">
                    <a:latin typeface="+mj-lt"/>
                  </a:rPr>
                  <a:t>, known as deformation gradient</a:t>
                </a: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7B16075-27B6-6D47-8CA5-9920493A6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3" y="4187155"/>
                <a:ext cx="4827540" cy="400110"/>
              </a:xfrm>
              <a:prstGeom prst="rect">
                <a:avLst/>
              </a:prstGeom>
              <a:blipFill>
                <a:blip r:embed="rId16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1437648-71F2-5748-BF07-6D65C7F0D908}"/>
                  </a:ext>
                </a:extLst>
              </p:cNvPr>
              <p:cNvSpPr/>
              <p:nvPr/>
            </p:nvSpPr>
            <p:spPr>
              <a:xfrm>
                <a:off x="1255655" y="5722743"/>
                <a:ext cx="953382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latin typeface="+mj-lt"/>
                  </a:rPr>
                  <a:t>For any vector between two points, we can use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j-lt"/>
                  </a:rPr>
                  <a:t>to convert it from reference to deformed:</a:t>
                </a:r>
              </a:p>
              <a:p>
                <a:pPr algn="ctr"/>
                <a:r>
                  <a:rPr lang="en-US" sz="2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𝑏𝑎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𝑏𝑎</m:t>
                        </m:r>
                      </m:sub>
                    </m:sSub>
                  </m:oMath>
                </a14:m>
                <a:r>
                  <a:rPr lang="en-CN" sz="2000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1437648-71F2-5748-BF07-6D65C7F0D9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655" y="5722743"/>
                <a:ext cx="9533828" cy="707886"/>
              </a:xfrm>
              <a:prstGeom prst="rect">
                <a:avLst/>
              </a:prstGeom>
              <a:blipFill>
                <a:blip r:embed="rId17"/>
                <a:stretch>
                  <a:fillRect l="-133" t="-5263" r="-266" b="-14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48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6" grpId="0"/>
      <p:bldP spid="34" grpId="0" animBg="1"/>
      <p:bldP spid="35" grpId="0" animBg="1"/>
      <p:bldP spid="44" grpId="0"/>
      <p:bldP spid="45" grpId="0"/>
      <p:bldP spid="46" grpId="0"/>
      <p:bldP spid="47" grpId="0" animBg="1"/>
      <p:bldP spid="48" grpId="0" animBg="1"/>
      <p:bldP spid="49" grpId="0"/>
      <p:bldP spid="50" grpId="0"/>
      <p:bldP spid="18" grpId="0" animBg="1"/>
      <p:bldP spid="51" grpId="0"/>
      <p:bldP spid="54" grpId="0"/>
      <p:bldP spid="59" grpId="0"/>
      <p:bldP spid="60" grpId="0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Deformation Gradient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ADC706D-C314-794A-94F7-D49127C83612}"/>
              </a:ext>
            </a:extLst>
          </p:cNvPr>
          <p:cNvSpPr txBox="1">
            <a:spLocks/>
          </p:cNvSpPr>
          <p:nvPr/>
        </p:nvSpPr>
        <p:spPr>
          <a:xfrm>
            <a:off x="811658" y="102295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Therefore, we can calculate the deformation gradient by edge vectors. </a:t>
            </a:r>
            <a:endParaRPr lang="en-CN" sz="2400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8762C757-98DB-A641-878D-7135C01DA195}"/>
              </a:ext>
            </a:extLst>
          </p:cNvPr>
          <p:cNvSpPr/>
          <p:nvPr/>
        </p:nvSpPr>
        <p:spPr>
          <a:xfrm>
            <a:off x="814735" y="2615065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27DD25DF-4511-CC4C-9659-AE2C74C01CC1}"/>
              </a:ext>
            </a:extLst>
          </p:cNvPr>
          <p:cNvSpPr/>
          <p:nvPr/>
        </p:nvSpPr>
        <p:spPr>
          <a:xfrm rot="20202496">
            <a:off x="8405131" y="2615065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27B30E-2C7C-244C-9CCC-417D9CCEBF58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48359" y="2679867"/>
            <a:ext cx="1112668" cy="1583302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60A382D-FB85-4F49-AA55-C8B8899D1EA9}"/>
              </a:ext>
            </a:extLst>
          </p:cNvPr>
          <p:cNvSpPr/>
          <p:nvPr/>
        </p:nvSpPr>
        <p:spPr>
          <a:xfrm>
            <a:off x="723091" y="423468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310468-FC95-4946-81A3-02DAEA76C626}"/>
                  </a:ext>
                </a:extLst>
              </p:cNvPr>
              <p:cNvSpPr txBox="1"/>
              <p:nvPr/>
            </p:nvSpPr>
            <p:spPr>
              <a:xfrm>
                <a:off x="540557" y="440824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310468-FC95-4946-81A3-02DAEA76C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57" y="4408248"/>
                <a:ext cx="665091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9FF94F43-92A5-B94D-AA33-308F9F32E441}"/>
              </a:ext>
            </a:extLst>
          </p:cNvPr>
          <p:cNvSpPr/>
          <p:nvPr/>
        </p:nvSpPr>
        <p:spPr>
          <a:xfrm>
            <a:off x="3145279" y="423468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4DD26C-D14B-C643-BAFC-732F618E189A}"/>
              </a:ext>
            </a:extLst>
          </p:cNvPr>
          <p:cNvSpPr/>
          <p:nvPr/>
        </p:nvSpPr>
        <p:spPr>
          <a:xfrm>
            <a:off x="1934185" y="252342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A5F21B-50B2-D24D-8FF1-88143BCFD32F}"/>
                  </a:ext>
                </a:extLst>
              </p:cNvPr>
              <p:cNvSpPr txBox="1"/>
              <p:nvPr/>
            </p:nvSpPr>
            <p:spPr>
              <a:xfrm>
                <a:off x="2966837" y="441797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A5F21B-50B2-D24D-8FF1-88143BCFD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37" y="4417976"/>
                <a:ext cx="665091" cy="307777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4819F31-25CA-D941-AF93-73B43822480B}"/>
                  </a:ext>
                </a:extLst>
              </p:cNvPr>
              <p:cNvSpPr txBox="1"/>
              <p:nvPr/>
            </p:nvSpPr>
            <p:spPr>
              <a:xfrm>
                <a:off x="1732506" y="219405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4819F31-25CA-D941-AF93-73B43822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06" y="2194059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7E81B4C-B69F-9D4D-B553-B1E409C37017}"/>
                  </a:ext>
                </a:extLst>
              </p:cNvPr>
              <p:cNvSpPr txBox="1"/>
              <p:nvPr/>
            </p:nvSpPr>
            <p:spPr>
              <a:xfrm>
                <a:off x="8636990" y="473745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7E81B4C-B69F-9D4D-B553-B1E409C37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990" y="4737454"/>
                <a:ext cx="665091" cy="307777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A760A341-D066-6044-AA0C-D3637C93531F}"/>
              </a:ext>
            </a:extLst>
          </p:cNvPr>
          <p:cNvSpPr/>
          <p:nvPr/>
        </p:nvSpPr>
        <p:spPr>
          <a:xfrm>
            <a:off x="10982707" y="366097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580E71-6821-9648-8F25-B78C28C1FFF2}"/>
              </a:ext>
            </a:extLst>
          </p:cNvPr>
          <p:cNvSpPr/>
          <p:nvPr/>
        </p:nvSpPr>
        <p:spPr>
          <a:xfrm>
            <a:off x="9989582" y="224957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4DE87E-14E3-8C4D-8D47-0EC0AB528C97}"/>
                  </a:ext>
                </a:extLst>
              </p:cNvPr>
              <p:cNvSpPr txBox="1"/>
              <p:nvPr/>
            </p:nvSpPr>
            <p:spPr>
              <a:xfrm>
                <a:off x="10804265" y="378598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4DE87E-14E3-8C4D-8D47-0EC0AB528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265" y="3785980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EE2053-32C4-514A-8CA3-119BE623EA4E}"/>
                  </a:ext>
                </a:extLst>
              </p:cNvPr>
              <p:cNvSpPr txBox="1"/>
              <p:nvPr/>
            </p:nvSpPr>
            <p:spPr>
              <a:xfrm>
                <a:off x="10023917" y="214388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EE2053-32C4-514A-8CA3-119BE623E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917" y="2143881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6E97161-D484-7246-A821-16EF7FD56CB2}"/>
              </a:ext>
            </a:extLst>
          </p:cNvPr>
          <p:cNvCxnSpPr>
            <a:cxnSpLocks/>
          </p:cNvCxnSpPr>
          <p:nvPr/>
        </p:nvCxnSpPr>
        <p:spPr>
          <a:xfrm>
            <a:off x="906379" y="4307454"/>
            <a:ext cx="2238900" cy="6846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ight Arrow 63">
            <a:extLst>
              <a:ext uri="{FF2B5EF4-FFF2-40B4-BE49-F238E27FC236}">
                <a16:creationId xmlns:a16="http://schemas.microsoft.com/office/drawing/2014/main" id="{ED9B2F22-87C5-4C43-85B2-D20ABC2FDB23}"/>
              </a:ext>
            </a:extLst>
          </p:cNvPr>
          <p:cNvSpPr/>
          <p:nvPr/>
        </p:nvSpPr>
        <p:spPr>
          <a:xfrm>
            <a:off x="3808923" y="2015414"/>
            <a:ext cx="4786023" cy="106859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7D7142D-C5F4-5345-BF9B-AD4B69E47B7C}"/>
                  </a:ext>
                </a:extLst>
              </p:cNvPr>
              <p:cNvSpPr txBox="1"/>
              <p:nvPr/>
            </p:nvSpPr>
            <p:spPr>
              <a:xfrm>
                <a:off x="5265027" y="2361252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7D7142D-C5F4-5345-BF9B-AD4B69E47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027" y="2361252"/>
                <a:ext cx="1708370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C026839-F140-2244-9FFB-E690AC58FDB6}"/>
              </a:ext>
            </a:extLst>
          </p:cNvPr>
          <p:cNvCxnSpPr>
            <a:cxnSpLocks/>
          </p:cNvCxnSpPr>
          <p:nvPr/>
        </p:nvCxnSpPr>
        <p:spPr>
          <a:xfrm flipV="1">
            <a:off x="8894683" y="2436373"/>
            <a:ext cx="1162479" cy="2208304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2C3527E-26DF-AA4F-9865-8C1C00096E07}"/>
              </a:ext>
            </a:extLst>
          </p:cNvPr>
          <p:cNvCxnSpPr>
            <a:cxnSpLocks/>
          </p:cNvCxnSpPr>
          <p:nvPr/>
        </p:nvCxnSpPr>
        <p:spPr>
          <a:xfrm flipV="1">
            <a:off x="8988992" y="3785980"/>
            <a:ext cx="1993715" cy="87978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685146A8-2D5D-4349-87C7-54654DE21787}"/>
              </a:ext>
            </a:extLst>
          </p:cNvPr>
          <p:cNvSpPr/>
          <p:nvPr/>
        </p:nvSpPr>
        <p:spPr>
          <a:xfrm>
            <a:off x="8805704" y="460858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BDA1FD6-3DAD-0D48-A7C4-E564059D84C3}"/>
                  </a:ext>
                </a:extLst>
              </p:cNvPr>
              <p:cNvSpPr txBox="1"/>
              <p:nvPr/>
            </p:nvSpPr>
            <p:spPr>
              <a:xfrm>
                <a:off x="5290407" y="3083773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BDA1FD6-3DAD-0D48-A7C4-E564059D8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407" y="3083773"/>
                <a:ext cx="1708370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872B6F-9E93-2544-8AF1-F48FB83C0C90}"/>
                  </a:ext>
                </a:extLst>
              </p:cNvPr>
              <p:cNvSpPr txBox="1"/>
              <p:nvPr/>
            </p:nvSpPr>
            <p:spPr>
              <a:xfrm>
                <a:off x="5290407" y="3547293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872B6F-9E93-2544-8AF1-F48FB83C0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407" y="3547293"/>
                <a:ext cx="1708370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C19EB92-FE10-EA47-8346-0AE7D88B39A7}"/>
              </a:ext>
            </a:extLst>
          </p:cNvPr>
          <p:cNvSpPr/>
          <p:nvPr/>
        </p:nvSpPr>
        <p:spPr>
          <a:xfrm>
            <a:off x="5187672" y="3213457"/>
            <a:ext cx="153872" cy="57348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BB11938-65C7-CA4D-839B-4407F5DA9D4E}"/>
                  </a:ext>
                </a:extLst>
              </p:cNvPr>
              <p:cNvSpPr txBox="1"/>
              <p:nvPr/>
            </p:nvSpPr>
            <p:spPr>
              <a:xfrm>
                <a:off x="4202856" y="4387198"/>
                <a:ext cx="34778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BB11938-65C7-CA4D-839B-4407F5DA9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856" y="4387198"/>
                <a:ext cx="3477820" cy="369332"/>
              </a:xfrm>
              <a:prstGeom prst="rect">
                <a:avLst/>
              </a:prstGeom>
              <a:blipFill>
                <a:blip r:embed="rId11"/>
                <a:stretch>
                  <a:fillRect l="-1818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48E4DE-006A-C54E-93FF-AABD7C9A5508}"/>
                  </a:ext>
                </a:extLst>
              </p:cNvPr>
              <p:cNvSpPr txBox="1"/>
              <p:nvPr/>
            </p:nvSpPr>
            <p:spPr>
              <a:xfrm>
                <a:off x="4087922" y="5230945"/>
                <a:ext cx="4007453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48E4DE-006A-C54E-93FF-AABD7C9A5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22" y="5230945"/>
                <a:ext cx="4007453" cy="377667"/>
              </a:xfrm>
              <a:prstGeom prst="rect">
                <a:avLst/>
              </a:prstGeom>
              <a:blipFill>
                <a:blip r:embed="rId1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>
            <a:extLst>
              <a:ext uri="{FF2B5EF4-FFF2-40B4-BE49-F238E27FC236}">
                <a16:creationId xmlns:a16="http://schemas.microsoft.com/office/drawing/2014/main" id="{2149364D-CA1C-B744-B7D0-F3AB98EB8814}"/>
              </a:ext>
            </a:extLst>
          </p:cNvPr>
          <p:cNvSpPr/>
          <p:nvPr/>
        </p:nvSpPr>
        <p:spPr>
          <a:xfrm rot="5400000">
            <a:off x="5858530" y="3510547"/>
            <a:ext cx="294402" cy="143064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2714B4BA-4F25-F244-B7A8-414D42B542E3}"/>
              </a:ext>
            </a:extLst>
          </p:cNvPr>
          <p:cNvSpPr/>
          <p:nvPr/>
        </p:nvSpPr>
        <p:spPr>
          <a:xfrm rot="5400000">
            <a:off x="5861047" y="4297466"/>
            <a:ext cx="294402" cy="143064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itle 1">
                <a:extLst>
                  <a:ext uri="{FF2B5EF4-FFF2-40B4-BE49-F238E27FC236}">
                    <a16:creationId xmlns:a16="http://schemas.microsoft.com/office/drawing/2014/main" id="{9573D281-C2A0-3943-A8F7-569C055DAC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0786" y="5735102"/>
                <a:ext cx="7816674" cy="8471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Problem: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CN" sz="2400" dirty="0"/>
                  <a:t> is related to deformation, but it contains rotation.</a:t>
                </a:r>
              </a:p>
            </p:txBody>
          </p:sp>
        </mc:Choice>
        <mc:Fallback xmlns="">
          <p:sp>
            <p:nvSpPr>
              <p:cNvPr id="74" name="Title 1">
                <a:extLst>
                  <a:ext uri="{FF2B5EF4-FFF2-40B4-BE49-F238E27FC236}">
                    <a16:creationId xmlns:a16="http://schemas.microsoft.com/office/drawing/2014/main" id="{9573D281-C2A0-3943-A8F7-569C055DA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86" y="5735102"/>
                <a:ext cx="7816674" cy="847143"/>
              </a:xfrm>
              <a:prstGeom prst="rect">
                <a:avLst/>
              </a:prstGeom>
              <a:blipFill>
                <a:blip r:embed="rId13"/>
                <a:stretch>
                  <a:fillRect l="-12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BC821000-0538-5C42-ADBB-504601F4EDF1}"/>
              </a:ext>
            </a:extLst>
          </p:cNvPr>
          <p:cNvSpPr/>
          <p:nvPr/>
        </p:nvSpPr>
        <p:spPr>
          <a:xfrm>
            <a:off x="839744" y="4776878"/>
            <a:ext cx="248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 (undeformed)</a:t>
            </a:r>
            <a:endParaRPr lang="en-CN" dirty="0"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649F336-AD27-7844-B0A7-0D476683276A}"/>
              </a:ext>
            </a:extLst>
          </p:cNvPr>
          <p:cNvSpPr/>
          <p:nvPr/>
        </p:nvSpPr>
        <p:spPr>
          <a:xfrm>
            <a:off x="9296885" y="4776878"/>
            <a:ext cx="199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 (deformed)</a:t>
            </a:r>
            <a:endParaRPr lang="en-C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974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 animBg="1"/>
      <p:bldP spid="73" grpId="0" animBg="1"/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E0B943D0-90CF-B849-B1E1-08AAA9D93FF8}"/>
              </a:ext>
            </a:extLst>
          </p:cNvPr>
          <p:cNvSpPr txBox="1">
            <a:spLocks/>
          </p:cNvSpPr>
          <p:nvPr/>
        </p:nvSpPr>
        <p:spPr>
          <a:xfrm>
            <a:off x="809782" y="3902306"/>
            <a:ext cx="10544011" cy="77997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Green Strain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6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Ideally, we need a tensor to describe shape deformation only.  Recall that SVD 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𝐔𝐃𝐕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, where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CN" sz="2400" dirty="0"/>
                  <a:t> are relevant to deformation.</a:t>
                </a: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>
                <a:blip r:embed="rId2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Parallelogram 34">
            <a:extLst>
              <a:ext uri="{FF2B5EF4-FFF2-40B4-BE49-F238E27FC236}">
                <a16:creationId xmlns:a16="http://schemas.microsoft.com/office/drawing/2014/main" id="{1D178473-15F7-FD48-977B-D0054E4FFAA7}"/>
              </a:ext>
            </a:extLst>
          </p:cNvPr>
          <p:cNvSpPr/>
          <p:nvPr/>
        </p:nvSpPr>
        <p:spPr>
          <a:xfrm rot="18413819">
            <a:off x="6931330" y="2510278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EDF8AB7-B129-BA45-AFCF-0CBE96E78712}"/>
              </a:ext>
            </a:extLst>
          </p:cNvPr>
          <p:cNvSpPr/>
          <p:nvPr/>
        </p:nvSpPr>
        <p:spPr>
          <a:xfrm>
            <a:off x="864741" y="2561156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860642-4E10-AF4C-9439-38CFC282E911}"/>
              </a:ext>
            </a:extLst>
          </p:cNvPr>
          <p:cNvSpPr/>
          <p:nvPr/>
        </p:nvSpPr>
        <p:spPr>
          <a:xfrm rot="18913754">
            <a:off x="4001363" y="2567051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3D3CD28-C0AB-224C-ACA7-19316361162A}"/>
              </a:ext>
            </a:extLst>
          </p:cNvPr>
          <p:cNvCxnSpPr>
            <a:cxnSpLocks/>
          </p:cNvCxnSpPr>
          <p:nvPr/>
        </p:nvCxnSpPr>
        <p:spPr>
          <a:xfrm flipV="1">
            <a:off x="4391595" y="1986467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2517B61-84EA-8C42-8E26-2E2255DEAB13}"/>
              </a:ext>
            </a:extLst>
          </p:cNvPr>
          <p:cNvCxnSpPr>
            <a:cxnSpLocks/>
          </p:cNvCxnSpPr>
          <p:nvPr/>
        </p:nvCxnSpPr>
        <p:spPr>
          <a:xfrm>
            <a:off x="3513253" y="2976399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864BFC-0468-0340-BFD7-A2594D38CD5B}"/>
              </a:ext>
            </a:extLst>
          </p:cNvPr>
          <p:cNvCxnSpPr>
            <a:cxnSpLocks/>
          </p:cNvCxnSpPr>
          <p:nvPr/>
        </p:nvCxnSpPr>
        <p:spPr>
          <a:xfrm flipV="1">
            <a:off x="1260741" y="197311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E9D90F6-3E44-8542-BBF8-6F4937D0B844}"/>
              </a:ext>
            </a:extLst>
          </p:cNvPr>
          <p:cNvCxnSpPr>
            <a:cxnSpLocks/>
          </p:cNvCxnSpPr>
          <p:nvPr/>
        </p:nvCxnSpPr>
        <p:spPr>
          <a:xfrm>
            <a:off x="372239" y="296305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2CC993-3D60-664B-8116-7DE6605DA487}"/>
              </a:ext>
            </a:extLst>
          </p:cNvPr>
          <p:cNvCxnSpPr>
            <a:cxnSpLocks/>
          </p:cNvCxnSpPr>
          <p:nvPr/>
        </p:nvCxnSpPr>
        <p:spPr>
          <a:xfrm flipV="1">
            <a:off x="7549676" y="1986465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C28DCF-0329-1B46-864B-86534CE6FCE0}"/>
              </a:ext>
            </a:extLst>
          </p:cNvPr>
          <p:cNvCxnSpPr>
            <a:cxnSpLocks/>
          </p:cNvCxnSpPr>
          <p:nvPr/>
        </p:nvCxnSpPr>
        <p:spPr>
          <a:xfrm>
            <a:off x="6661174" y="2976397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DF1A051D-7C72-6B4C-A8B8-034A80B9B4F8}"/>
              </a:ext>
            </a:extLst>
          </p:cNvPr>
          <p:cNvSpPr/>
          <p:nvPr/>
        </p:nvSpPr>
        <p:spPr>
          <a:xfrm rot="20233961">
            <a:off x="10058153" y="2496933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D32C09A-12DA-494A-8810-C7AF1717B289}"/>
              </a:ext>
            </a:extLst>
          </p:cNvPr>
          <p:cNvCxnSpPr>
            <a:cxnSpLocks/>
          </p:cNvCxnSpPr>
          <p:nvPr/>
        </p:nvCxnSpPr>
        <p:spPr>
          <a:xfrm flipV="1">
            <a:off x="10676499" y="1973120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7329CBB-1A0E-0F41-A96E-36DCB9C7AAC1}"/>
              </a:ext>
            </a:extLst>
          </p:cNvPr>
          <p:cNvCxnSpPr>
            <a:cxnSpLocks/>
          </p:cNvCxnSpPr>
          <p:nvPr/>
        </p:nvCxnSpPr>
        <p:spPr>
          <a:xfrm>
            <a:off x="9787997" y="2963052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Arrow 56">
            <a:extLst>
              <a:ext uri="{FF2B5EF4-FFF2-40B4-BE49-F238E27FC236}">
                <a16:creationId xmlns:a16="http://schemas.microsoft.com/office/drawing/2014/main" id="{99B3426D-F742-044C-A423-BEBCB760F3DF}"/>
              </a:ext>
            </a:extLst>
          </p:cNvPr>
          <p:cNvSpPr/>
          <p:nvPr/>
        </p:nvSpPr>
        <p:spPr>
          <a:xfrm>
            <a:off x="2321263" y="2521515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6BE323A-91CA-4B45-959C-52349D9A0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1886" y="2795722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6BE323A-91CA-4B45-959C-52349D9A0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886" y="2795722"/>
                <a:ext cx="1529182" cy="361345"/>
              </a:xfrm>
              <a:prstGeom prst="rect">
                <a:avLst/>
              </a:prstGeom>
              <a:blipFill>
                <a:blip r:embed="rId3"/>
                <a:stretch>
                  <a:fillRect l="-1653" b="-103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ight Arrow 58">
            <a:extLst>
              <a:ext uri="{FF2B5EF4-FFF2-40B4-BE49-F238E27FC236}">
                <a16:creationId xmlns:a16="http://schemas.microsoft.com/office/drawing/2014/main" id="{0AA6F8AD-311A-014C-9DCE-C73F85955017}"/>
              </a:ext>
            </a:extLst>
          </p:cNvPr>
          <p:cNvSpPr/>
          <p:nvPr/>
        </p:nvSpPr>
        <p:spPr>
          <a:xfrm>
            <a:off x="8587163" y="2508170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itle 1">
                <a:extLst>
                  <a:ext uri="{FF2B5EF4-FFF2-40B4-BE49-F238E27FC236}">
                    <a16:creationId xmlns:a16="http://schemas.microsoft.com/office/drawing/2014/main" id="{B1BA8738-7DEE-4240-9156-B2A90F9D99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71044" y="2782377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60" name="Title 1">
                <a:extLst>
                  <a:ext uri="{FF2B5EF4-FFF2-40B4-BE49-F238E27FC236}">
                    <a16:creationId xmlns:a16="http://schemas.microsoft.com/office/drawing/2014/main" id="{B1BA8738-7DEE-4240-9156-B2A90F9D9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044" y="2782377"/>
                <a:ext cx="1056638" cy="361345"/>
              </a:xfrm>
              <a:prstGeom prst="rect">
                <a:avLst/>
              </a:prstGeom>
              <a:blipFill>
                <a:blip r:embed="rId4"/>
                <a:stretch>
                  <a:fillRect l="-1190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516E1ADC-998A-4043-80E4-DF3BF8A6FBA2}"/>
              </a:ext>
            </a:extLst>
          </p:cNvPr>
          <p:cNvSpPr/>
          <p:nvPr/>
        </p:nvSpPr>
        <p:spPr>
          <a:xfrm>
            <a:off x="5465837" y="2521516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itle 1">
                <a:extLst>
                  <a:ext uri="{FF2B5EF4-FFF2-40B4-BE49-F238E27FC236}">
                    <a16:creationId xmlns:a16="http://schemas.microsoft.com/office/drawing/2014/main" id="{6A4BC2D0-DA86-6E40-B728-3BA770D480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9352" y="2795723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62" name="Title 1">
                <a:extLst>
                  <a:ext uri="{FF2B5EF4-FFF2-40B4-BE49-F238E27FC236}">
                    <a16:creationId xmlns:a16="http://schemas.microsoft.com/office/drawing/2014/main" id="{6A4BC2D0-DA86-6E40-B728-3BA770D48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52" y="2795723"/>
                <a:ext cx="1056638" cy="361345"/>
              </a:xfrm>
              <a:prstGeom prst="rect">
                <a:avLst/>
              </a:prstGeom>
              <a:blipFill>
                <a:blip r:embed="rId5"/>
                <a:stretch>
                  <a:fillRect l="-1190" b="-689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B92C0-F886-124E-94AF-35220EE84E59}"/>
              </a:ext>
            </a:extLst>
          </p:cNvPr>
          <p:cNvCxnSpPr/>
          <p:nvPr/>
        </p:nvCxnSpPr>
        <p:spPr>
          <a:xfrm>
            <a:off x="711735" y="2403026"/>
            <a:ext cx="1094873" cy="112005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2F1735E-369E-3B4C-8C75-AC4A71BBF21A}"/>
              </a:ext>
            </a:extLst>
          </p:cNvPr>
          <p:cNvCxnSpPr>
            <a:cxnSpLocks/>
          </p:cNvCxnSpPr>
          <p:nvPr/>
        </p:nvCxnSpPr>
        <p:spPr>
          <a:xfrm flipV="1">
            <a:off x="684242" y="2391236"/>
            <a:ext cx="1136144" cy="114961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F771B11-4DAF-7647-B801-C04817C24368}"/>
              </a:ext>
            </a:extLst>
          </p:cNvPr>
          <p:cNvCxnSpPr>
            <a:cxnSpLocks/>
          </p:cNvCxnSpPr>
          <p:nvPr/>
        </p:nvCxnSpPr>
        <p:spPr>
          <a:xfrm>
            <a:off x="3654498" y="2978401"/>
            <a:ext cx="148341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47FAB4D-4E93-ED4F-B708-EE470BC94966}"/>
              </a:ext>
            </a:extLst>
          </p:cNvPr>
          <p:cNvCxnSpPr>
            <a:cxnSpLocks/>
          </p:cNvCxnSpPr>
          <p:nvPr/>
        </p:nvCxnSpPr>
        <p:spPr>
          <a:xfrm flipV="1">
            <a:off x="4391595" y="2189876"/>
            <a:ext cx="0" cy="159134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22D9F4B-6FB2-1D4E-BF3F-58E6F6D1547F}"/>
              </a:ext>
            </a:extLst>
          </p:cNvPr>
          <p:cNvCxnSpPr>
            <a:cxnSpLocks/>
          </p:cNvCxnSpPr>
          <p:nvPr/>
        </p:nvCxnSpPr>
        <p:spPr>
          <a:xfrm>
            <a:off x="6812579" y="2978401"/>
            <a:ext cx="148341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BA16EA0-80DD-E147-B585-72309D286C4C}"/>
              </a:ext>
            </a:extLst>
          </p:cNvPr>
          <p:cNvCxnSpPr>
            <a:cxnSpLocks/>
          </p:cNvCxnSpPr>
          <p:nvPr/>
        </p:nvCxnSpPr>
        <p:spPr>
          <a:xfrm flipV="1">
            <a:off x="7549676" y="2189876"/>
            <a:ext cx="0" cy="159134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itle 1">
                <a:extLst>
                  <a:ext uri="{FF2B5EF4-FFF2-40B4-BE49-F238E27FC236}">
                    <a16:creationId xmlns:a16="http://schemas.microsoft.com/office/drawing/2014/main" id="{1DEE9141-08CB-2D4E-958C-222A09BD16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399" y="3762535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So we get rid of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2400" dirty="0"/>
                  <a:t> as:</a:t>
                </a: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, </a:t>
                </a:r>
                <a:r>
                  <a:rPr lang="en-US" sz="2400" i="1" dirty="0"/>
                  <a:t>Green strain</a:t>
                </a:r>
                <a:r>
                  <a:rPr lang="en-CN" sz="2400" dirty="0"/>
                  <a:t>.</a:t>
                </a:r>
              </a:p>
            </p:txBody>
          </p:sp>
        </mc:Choice>
        <mc:Fallback xmlns="">
          <p:sp>
            <p:nvSpPr>
              <p:cNvPr id="80" name="Title 1">
                <a:extLst>
                  <a:ext uri="{FF2B5EF4-FFF2-40B4-BE49-F238E27FC236}">
                    <a16:creationId xmlns:a16="http://schemas.microsoft.com/office/drawing/2014/main" id="{1DEE9141-08CB-2D4E-958C-222A09BD1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99" y="3762535"/>
                <a:ext cx="10839785" cy="1068598"/>
              </a:xfrm>
              <a:prstGeom prst="rect">
                <a:avLst/>
              </a:prstGeom>
              <a:blipFill>
                <a:blip r:embed="rId6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F5ACCDE6-ABFC-D44D-9B1C-1AB6741023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782" y="4877533"/>
                <a:ext cx="10715886" cy="1621576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+mj-lt"/>
                  </a:rPr>
                  <a:t>If no deformation, </a:t>
                </a:r>
                <a14:m>
                  <m:oMath xmlns:m="http://schemas.openxmlformats.org/officeDocument/2006/math">
                    <m:r>
                      <a:rPr lang="en-US" altLang="zh-CN" sz="2000" b="1" smtClean="0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>
                    <a:latin typeface="+mj-lt"/>
                  </a:rPr>
                  <a:t>; if deformation increases,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</m:d>
                  </m:oMath>
                </a14:m>
                <a:r>
                  <a:rPr lang="en-US" sz="2000" dirty="0">
                    <a:latin typeface="+mj-lt"/>
                  </a:rPr>
                  <a:t> increases.</a:t>
                </a:r>
              </a:p>
              <a:p>
                <a:r>
                  <a:rPr lang="en-US" sz="2000" dirty="0">
                    <a:latin typeface="+mj-lt"/>
                  </a:rPr>
                  <a:t>Three deformation modes: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𝑣𝑣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sz="2000" dirty="0">
                    <a:latin typeface="+mj-lt"/>
                  </a:rPr>
                  <a:t> is </a:t>
                </a:r>
                <a:r>
                  <a:rPr lang="en-US" sz="2000" u="sng" dirty="0">
                    <a:latin typeface="+mj-lt"/>
                  </a:rPr>
                  <a:t>rotation invariant</a:t>
                </a:r>
                <a:r>
                  <a:rPr lang="en-US" sz="2000" dirty="0">
                    <a:latin typeface="+mj-lt"/>
                  </a:rPr>
                  <a:t>: if additional rotation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sz="2000" dirty="0">
                    <a:latin typeface="+mj-lt"/>
                  </a:rPr>
                  <a:t>, then deformation gradient is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sz="2000" dirty="0">
                    <a:latin typeface="+mj-lt"/>
                  </a:rPr>
                  <a:t> but green strain is the same: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zh-CN" sz="2000" b="1" i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𝐕</m:t>
                        </m:r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sz="2000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F5ACCDE6-ABFC-D44D-9B1C-1AB6741023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782" y="4877533"/>
                <a:ext cx="10715886" cy="1621576"/>
              </a:xfrm>
              <a:blipFill>
                <a:blip r:embed="rId7"/>
                <a:stretch>
                  <a:fillRect l="-473" t="-46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612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0" grpId="0"/>
      <p:bldP spid="8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>
            <a:extLst>
              <a:ext uri="{FF2B5EF4-FFF2-40B4-BE49-F238E27FC236}">
                <a16:creationId xmlns:a16="http://schemas.microsoft.com/office/drawing/2014/main" id="{5F83BBBB-6716-824A-9A48-E49123514566}"/>
              </a:ext>
            </a:extLst>
          </p:cNvPr>
          <p:cNvSpPr txBox="1">
            <a:spLocks/>
          </p:cNvSpPr>
          <p:nvPr/>
        </p:nvSpPr>
        <p:spPr>
          <a:xfrm>
            <a:off x="4755094" y="3619494"/>
            <a:ext cx="5701674" cy="914962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Strain Energy Density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7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107" y="111439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be the the green strain describing deformation. We consider the energy density per reference area as: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.</a:t>
                </a: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7" y="1114398"/>
                <a:ext cx="10839785" cy="1068598"/>
              </a:xfrm>
              <a:prstGeom prst="rect">
                <a:avLst/>
              </a:prstGeom>
              <a:blipFill>
                <a:blip r:embed="rId2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riangle 33">
            <a:extLst>
              <a:ext uri="{FF2B5EF4-FFF2-40B4-BE49-F238E27FC236}">
                <a16:creationId xmlns:a16="http://schemas.microsoft.com/office/drawing/2014/main" id="{C07B4F3B-E83D-DF4E-8A67-2328E937F759}"/>
              </a:ext>
            </a:extLst>
          </p:cNvPr>
          <p:cNvSpPr/>
          <p:nvPr/>
        </p:nvSpPr>
        <p:spPr>
          <a:xfrm>
            <a:off x="950285" y="2582693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77E11DF-36A0-7640-B643-EDDF58CA707A}"/>
              </a:ext>
            </a:extLst>
          </p:cNvPr>
          <p:cNvSpPr/>
          <p:nvPr/>
        </p:nvSpPr>
        <p:spPr>
          <a:xfrm>
            <a:off x="858641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C3E1DA-90A0-5946-9868-88B1691F173C}"/>
                  </a:ext>
                </a:extLst>
              </p:cNvPr>
              <p:cNvSpPr txBox="1"/>
              <p:nvPr/>
            </p:nvSpPr>
            <p:spPr>
              <a:xfrm>
                <a:off x="676107" y="437587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C3E1DA-90A0-5946-9868-88B1691F1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7" y="4375876"/>
                <a:ext cx="665091" cy="307777"/>
              </a:xfrm>
              <a:prstGeom prst="rect">
                <a:avLst/>
              </a:prstGeom>
              <a:blipFill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D0895CCC-2D28-434F-992C-C37577ED332D}"/>
              </a:ext>
            </a:extLst>
          </p:cNvPr>
          <p:cNvSpPr/>
          <p:nvPr/>
        </p:nvSpPr>
        <p:spPr>
          <a:xfrm>
            <a:off x="3280829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0BC8977-8F76-054D-90EC-6C97C6F8E69A}"/>
              </a:ext>
            </a:extLst>
          </p:cNvPr>
          <p:cNvSpPr/>
          <p:nvPr/>
        </p:nvSpPr>
        <p:spPr>
          <a:xfrm>
            <a:off x="2069735" y="249104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7BCE7-FC37-0346-9573-272428A02AEC}"/>
                  </a:ext>
                </a:extLst>
              </p:cNvPr>
              <p:cNvSpPr txBox="1"/>
              <p:nvPr/>
            </p:nvSpPr>
            <p:spPr>
              <a:xfrm>
                <a:off x="3102387" y="438560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7BCE7-FC37-0346-9573-272428A02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387" y="4385604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19A0CA-4E85-1746-8F9C-6D3C4B89051E}"/>
                  </a:ext>
                </a:extLst>
              </p:cNvPr>
              <p:cNvSpPr txBox="1"/>
              <p:nvPr/>
            </p:nvSpPr>
            <p:spPr>
              <a:xfrm>
                <a:off x="1868056" y="216168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19A0CA-4E85-1746-8F9C-6D3C4B890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056" y="2161687"/>
                <a:ext cx="665091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F7A40E1-741E-4343-BF52-747C3F6CCDE7}"/>
                  </a:ext>
                </a:extLst>
              </p:cNvPr>
              <p:cNvSpPr txBox="1"/>
              <p:nvPr/>
            </p:nvSpPr>
            <p:spPr>
              <a:xfrm>
                <a:off x="1868056" y="3557713"/>
                <a:ext cx="665091" cy="3225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F7A40E1-741E-4343-BF52-747C3F6CC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056" y="3557713"/>
                <a:ext cx="665091" cy="322524"/>
              </a:xfrm>
              <a:prstGeom prst="rect">
                <a:avLst/>
              </a:prstGeom>
              <a:blipFill>
                <a:blip r:embed="rId6"/>
                <a:stretch>
                  <a:fillRect t="-3846" b="-38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331D665-4446-164C-981A-97B0E502FE8A}"/>
              </a:ext>
            </a:extLst>
          </p:cNvPr>
          <p:cNvSpPr/>
          <p:nvPr/>
        </p:nvSpPr>
        <p:spPr>
          <a:xfrm>
            <a:off x="4045629" y="2015566"/>
            <a:ext cx="1770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Total energy: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0E9C79-D3CD-6E44-BF27-DB3581D57903}"/>
                  </a:ext>
                </a:extLst>
              </p:cNvPr>
              <p:cNvSpPr/>
              <p:nvPr/>
            </p:nvSpPr>
            <p:spPr>
              <a:xfrm>
                <a:off x="5234283" y="2277393"/>
                <a:ext cx="4433073" cy="8996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𝑢𝑣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0E9C79-D3CD-6E44-BF27-DB3581D57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83" y="2277393"/>
                <a:ext cx="4433073" cy="899605"/>
              </a:xfrm>
              <a:prstGeom prst="rect">
                <a:avLst/>
              </a:prstGeom>
              <a:blipFill>
                <a:blip r:embed="rId7"/>
                <a:stretch>
                  <a:fillRect l="-10286" t="-133333" b="-186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319CC909-9BFE-4E48-85AB-0B7A842283E2}"/>
              </a:ext>
            </a:extLst>
          </p:cNvPr>
          <p:cNvSpPr/>
          <p:nvPr/>
        </p:nvSpPr>
        <p:spPr>
          <a:xfrm>
            <a:off x="8060539" y="2468007"/>
            <a:ext cx="1489862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3F777DC9-84F3-E744-B685-771A9CA2432A}"/>
              </a:ext>
            </a:extLst>
          </p:cNvPr>
          <p:cNvSpPr txBox="1">
            <a:spLocks/>
          </p:cNvSpPr>
          <p:nvPr/>
        </p:nvSpPr>
        <p:spPr>
          <a:xfrm>
            <a:off x="8207930" y="2006622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C</a:t>
            </a:r>
            <a:r>
              <a:rPr lang="en-CN" sz="1800" dirty="0">
                <a:solidFill>
                  <a:schemeClr val="accent2"/>
                </a:solidFill>
              </a:rPr>
              <a:t>onstant within the triangle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2EDA30F-6ED1-C54F-9D3A-65940C8E697A}"/>
              </a:ext>
            </a:extLst>
          </p:cNvPr>
          <p:cNvSpPr/>
          <p:nvPr/>
        </p:nvSpPr>
        <p:spPr>
          <a:xfrm>
            <a:off x="4057416" y="3138280"/>
            <a:ext cx="5148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The Saint </a:t>
            </a:r>
            <a:r>
              <a:rPr lang="en-US" sz="2400" dirty="0" err="1">
                <a:latin typeface="+mj-lt"/>
              </a:rPr>
              <a:t>Venant</a:t>
            </a:r>
            <a:r>
              <a:rPr lang="en-US" sz="2400" dirty="0">
                <a:latin typeface="+mj-lt"/>
              </a:rPr>
              <a:t>-Kirchhoff Model (</a:t>
            </a:r>
            <a:r>
              <a:rPr lang="en-US" sz="2400" dirty="0" err="1">
                <a:latin typeface="+mj-lt"/>
              </a:rPr>
              <a:t>StVK</a:t>
            </a:r>
            <a:r>
              <a:rPr lang="en-US" sz="2400" dirty="0">
                <a:latin typeface="+mj-lt"/>
              </a:rPr>
              <a:t>)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4E70FE1-2AB7-4F4B-901B-2E43C3E52C77}"/>
                  </a:ext>
                </a:extLst>
              </p:cNvPr>
              <p:cNvSpPr/>
              <p:nvPr/>
            </p:nvSpPr>
            <p:spPr>
              <a:xfrm>
                <a:off x="4663450" y="3589120"/>
                <a:ext cx="5793317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𝑢𝑣</m:t>
                              </m:r>
                            </m:sub>
                          </m:sSub>
                        </m:e>
                      </m:d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𝑣𝑣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4E70FE1-2AB7-4F4B-901B-2E43C3E52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450" y="3589120"/>
                <a:ext cx="5793317" cy="616515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18AEC5-425D-9142-9F4D-E83DF51AB47C}"/>
                  </a:ext>
                </a:extLst>
              </p:cNvPr>
              <p:cNvSpPr/>
              <p:nvPr/>
            </p:nvSpPr>
            <p:spPr>
              <a:xfrm>
                <a:off x="6134329" y="4157052"/>
                <a:ext cx="30276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N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N" dirty="0">
                    <a:latin typeface="+mj-lt"/>
                  </a:rPr>
                  <a:t> are Lam</a:t>
                </a:r>
                <a:r>
                  <a:rPr lang="en-US" dirty="0" err="1">
                    <a:latin typeface="+mj-lt"/>
                  </a:rPr>
                  <a:t>é</a:t>
                </a:r>
                <a:r>
                  <a:rPr lang="en-CN" dirty="0">
                    <a:latin typeface="+mj-lt"/>
                  </a:rPr>
                  <a:t> parameters.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18AEC5-425D-9142-9F4D-E83DF51AB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329" y="4157052"/>
                <a:ext cx="3027624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3C6ACD2-EA55-0442-8E21-A70033845054}"/>
                  </a:ext>
                </a:extLst>
              </p:cNvPr>
              <p:cNvSpPr/>
              <p:nvPr/>
            </p:nvSpPr>
            <p:spPr>
              <a:xfrm>
                <a:off x="809184" y="4906081"/>
                <a:ext cx="9775176" cy="1279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den>
                          </m:f>
                        </m:e>
                      </m:box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  <m:f>
                                  <m:f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  <m:f>
                                  <m:f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𝑣𝑣</m:t>
                                        </m:r>
                                      </m:sub>
                                    </m:sSub>
                                  </m:e>
                                </m:box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trace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</m:d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𝐈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3C6ACD2-EA55-0442-8E21-A70033845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84" y="4906081"/>
                <a:ext cx="9775176" cy="12791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5E21CF3C-61E6-BB4E-AEA2-BA4940245C3B}"/>
              </a:ext>
            </a:extLst>
          </p:cNvPr>
          <p:cNvSpPr/>
          <p:nvPr/>
        </p:nvSpPr>
        <p:spPr>
          <a:xfrm>
            <a:off x="10222807" y="5317553"/>
            <a:ext cx="250306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F685FE0B-2BD0-5C44-A02D-1731A80AEF07}"/>
              </a:ext>
            </a:extLst>
          </p:cNvPr>
          <p:cNvSpPr txBox="1">
            <a:spLocks/>
          </p:cNvSpPr>
          <p:nvPr/>
        </p:nvSpPr>
        <p:spPr>
          <a:xfrm>
            <a:off x="8207930" y="5832520"/>
            <a:ext cx="3607707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Second </a:t>
            </a:r>
            <a:r>
              <a:rPr lang="en-US" sz="1800" dirty="0" err="1">
                <a:solidFill>
                  <a:schemeClr val="accent2"/>
                </a:solidFill>
              </a:rPr>
              <a:t>Piola</a:t>
            </a:r>
            <a:r>
              <a:rPr lang="en-US" sz="1800" dirty="0">
                <a:solidFill>
                  <a:schemeClr val="accent2"/>
                </a:solidFill>
              </a:rPr>
              <a:t>-Kirchhoff tress tensor, 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something about force</a:t>
            </a:r>
            <a:endParaRPr lang="en-CN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97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" grpId="0"/>
      <p:bldP spid="8" grpId="0"/>
      <p:bldP spid="66" grpId="0" animBg="1"/>
      <p:bldP spid="67" grpId="0"/>
      <p:bldP spid="68" grpId="0"/>
      <p:bldP spid="9" grpId="0"/>
      <p:bldP spid="10" grpId="0"/>
      <p:bldP spid="70" grpId="0"/>
      <p:bldP spid="71" grpId="0" animBg="1"/>
      <p:bldP spid="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B49BCAAD-3B6A-3640-B908-20AADFA67D6E}"/>
              </a:ext>
            </a:extLst>
          </p:cNvPr>
          <p:cNvSpPr txBox="1">
            <a:spLocks/>
          </p:cNvSpPr>
          <p:nvPr/>
        </p:nvSpPr>
        <p:spPr>
          <a:xfrm>
            <a:off x="8126647" y="2985481"/>
            <a:ext cx="549712" cy="7780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01D86E5E-A344-E347-B3A5-14CD7EC77F19}"/>
              </a:ext>
            </a:extLst>
          </p:cNvPr>
          <p:cNvSpPr txBox="1">
            <a:spLocks/>
          </p:cNvSpPr>
          <p:nvPr/>
        </p:nvSpPr>
        <p:spPr>
          <a:xfrm>
            <a:off x="9450309" y="2985377"/>
            <a:ext cx="549712" cy="7780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A5AD808B-7072-6B4E-9815-4E7B879199D7}"/>
              </a:ext>
            </a:extLst>
          </p:cNvPr>
          <p:cNvSpPr txBox="1">
            <a:spLocks/>
          </p:cNvSpPr>
          <p:nvPr/>
        </p:nvSpPr>
        <p:spPr>
          <a:xfrm>
            <a:off x="6788235" y="2985481"/>
            <a:ext cx="549712" cy="7780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02" y="8313"/>
            <a:ext cx="10515600" cy="1325563"/>
          </a:xfrm>
        </p:spPr>
        <p:txBody>
          <a:bodyPr/>
          <a:lstStyle/>
          <a:p>
            <a:r>
              <a:rPr lang="en-CN" b="1" dirty="0"/>
              <a:t>Forces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ADC706D-C314-794A-94F7-D49127C83612}"/>
              </a:ext>
            </a:extLst>
          </p:cNvPr>
          <p:cNvSpPr txBox="1">
            <a:spLocks/>
          </p:cNvSpPr>
          <p:nvPr/>
        </p:nvSpPr>
        <p:spPr>
          <a:xfrm>
            <a:off x="1507380" y="221950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Given everything we have, we can now calculate the forces.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3C6ACD2-EA55-0442-8E21-A70033845054}"/>
                  </a:ext>
                </a:extLst>
              </p:cNvPr>
              <p:cNvSpPr/>
              <p:nvPr/>
            </p:nvSpPr>
            <p:spPr>
              <a:xfrm>
                <a:off x="1676119" y="2946680"/>
                <a:ext cx="3533724" cy="796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box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3C6ACD2-EA55-0442-8E21-A70033845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119" y="2946680"/>
                <a:ext cx="3533724" cy="796757"/>
              </a:xfrm>
              <a:prstGeom prst="rect">
                <a:avLst/>
              </a:prstGeom>
              <a:blipFill>
                <a:blip r:embed="rId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5E21CF3C-61E6-BB4E-AEA2-BA4940245C3B}"/>
              </a:ext>
            </a:extLst>
          </p:cNvPr>
          <p:cNvSpPr/>
          <p:nvPr/>
        </p:nvSpPr>
        <p:spPr>
          <a:xfrm>
            <a:off x="6244960" y="2998808"/>
            <a:ext cx="540000" cy="744628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F685FE0B-2BD0-5C44-A02D-1731A80AEF07}"/>
              </a:ext>
            </a:extLst>
          </p:cNvPr>
          <p:cNvSpPr txBox="1">
            <a:spLocks/>
          </p:cNvSpPr>
          <p:nvPr/>
        </p:nvSpPr>
        <p:spPr>
          <a:xfrm>
            <a:off x="8783002" y="3661772"/>
            <a:ext cx="1787717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6"/>
                </a:solidFill>
              </a:rPr>
              <a:t>As in stress</a:t>
            </a:r>
            <a:endParaRPr lang="en-CN" sz="18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2A4529-D8EB-F74D-83BC-EDE65B434E43}"/>
                  </a:ext>
                </a:extLst>
              </p:cNvPr>
              <p:cNvSpPr/>
              <p:nvPr/>
            </p:nvSpPr>
            <p:spPr>
              <a:xfrm>
                <a:off x="4963863" y="2946679"/>
                <a:ext cx="5518370" cy="796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den>
                              </m:f>
                              <m:box>
                                <m:box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f>
                                    <m:f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𝑣𝑣</m:t>
                                          </m:r>
                                        </m:sub>
                                      </m:sSub>
                                    </m:den>
                                  </m:f>
                                  <m:box>
                                    <m:box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𝑣𝑣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box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𝑢𝑣</m:t>
                                          </m:r>
                                        </m:sub>
                                      </m:sSub>
                                    </m:den>
                                  </m:f>
                                  <m:box>
                                    <m:box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𝑢𝑣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box>
                                </m:e>
                              </m:box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2A4529-D8EB-F74D-83BC-EDE65B434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63" y="2946679"/>
                <a:ext cx="5518370" cy="796757"/>
              </a:xfrm>
              <a:prstGeom prst="rect">
                <a:avLst/>
              </a:prstGeom>
              <a:blipFill>
                <a:blip r:embed="rId3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128B526-A85B-994E-9B04-F087CB46220E}"/>
              </a:ext>
            </a:extLst>
          </p:cNvPr>
          <p:cNvSpPr/>
          <p:nvPr/>
        </p:nvSpPr>
        <p:spPr>
          <a:xfrm>
            <a:off x="7561708" y="2998808"/>
            <a:ext cx="540000" cy="744628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BCB4823-121D-CC48-99E6-C1FE942B9D58}"/>
              </a:ext>
            </a:extLst>
          </p:cNvPr>
          <p:cNvSpPr/>
          <p:nvPr/>
        </p:nvSpPr>
        <p:spPr>
          <a:xfrm>
            <a:off x="8913763" y="2998808"/>
            <a:ext cx="540000" cy="744628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105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4" grpId="0" animBg="1"/>
      <p:bldP spid="71" grpId="0" animBg="1"/>
      <p:bldP spid="72" grpId="0"/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81EE6189-6B43-6A46-999A-8D4C4105F15A}"/>
              </a:ext>
            </a:extLst>
          </p:cNvPr>
          <p:cNvSpPr txBox="1">
            <a:spLocks/>
          </p:cNvSpPr>
          <p:nvPr/>
        </p:nvSpPr>
        <p:spPr>
          <a:xfrm>
            <a:off x="401783" y="4094138"/>
            <a:ext cx="11360726" cy="764808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06A8766-C897-2B4F-A6C0-BA7250089087}"/>
              </a:ext>
            </a:extLst>
          </p:cNvPr>
          <p:cNvSpPr txBox="1">
            <a:spLocks/>
          </p:cNvSpPr>
          <p:nvPr/>
        </p:nvSpPr>
        <p:spPr>
          <a:xfrm>
            <a:off x="617917" y="929889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Recall that,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E8AE4A-4090-954C-A7C3-032928D266E9}"/>
                  </a:ext>
                </a:extLst>
              </p:cNvPr>
              <p:cNvSpPr txBox="1"/>
              <p:nvPr/>
            </p:nvSpPr>
            <p:spPr>
              <a:xfrm>
                <a:off x="1065494" y="1621896"/>
                <a:ext cx="8880118" cy="519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 smtClean="0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 smtClean="0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E8AE4A-4090-954C-A7C3-032928D26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494" y="1621896"/>
                <a:ext cx="8880118" cy="519501"/>
              </a:xfrm>
              <a:prstGeom prst="rect">
                <a:avLst/>
              </a:prstGeom>
              <a:blipFill>
                <a:blip r:embed="rId2"/>
                <a:stretch>
                  <a:fillRect l="-1001" t="-2381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D27F2E6-2000-7349-A77D-B183E777279F}"/>
              </a:ext>
            </a:extLst>
          </p:cNvPr>
          <p:cNvSpPr/>
          <p:nvPr/>
        </p:nvSpPr>
        <p:spPr>
          <a:xfrm>
            <a:off x="2698756" y="1678177"/>
            <a:ext cx="1364216" cy="40693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A9EBBAF-317E-304B-AEF1-339A02C27F53}"/>
              </a:ext>
            </a:extLst>
          </p:cNvPr>
          <p:cNvSpPr/>
          <p:nvPr/>
        </p:nvSpPr>
        <p:spPr>
          <a:xfrm>
            <a:off x="5708235" y="1569976"/>
            <a:ext cx="763581" cy="64417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053B62F-53AF-E14F-886F-928B7538CF98}"/>
              </a:ext>
            </a:extLst>
          </p:cNvPr>
          <p:cNvSpPr txBox="1">
            <a:spLocks/>
          </p:cNvSpPr>
          <p:nvPr/>
        </p:nvSpPr>
        <p:spPr>
          <a:xfrm>
            <a:off x="617917" y="1963851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By definition,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0E0B87-E451-824B-8594-6DCF9C7EAE0F}"/>
                  </a:ext>
                </a:extLst>
              </p:cNvPr>
              <p:cNvSpPr txBox="1"/>
              <p:nvPr/>
            </p:nvSpPr>
            <p:spPr>
              <a:xfrm>
                <a:off x="617917" y="2570397"/>
                <a:ext cx="10185239" cy="10770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0E0B87-E451-824B-8594-6DCF9C7E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17" y="2570397"/>
                <a:ext cx="10185239" cy="1077026"/>
              </a:xfrm>
              <a:prstGeom prst="rect">
                <a:avLst/>
              </a:prstGeom>
              <a:blipFill>
                <a:blip r:embed="rId3"/>
                <a:stretch>
                  <a:fillRect t="-1163" b="-58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>
            <a:extLst>
              <a:ext uri="{FF2B5EF4-FFF2-40B4-BE49-F238E27FC236}">
                <a16:creationId xmlns:a16="http://schemas.microsoft.com/office/drawing/2014/main" id="{0901B9CD-B91D-BC40-BC18-F06540C22627}"/>
              </a:ext>
            </a:extLst>
          </p:cNvPr>
          <p:cNvSpPr txBox="1">
            <a:spLocks/>
          </p:cNvSpPr>
          <p:nvPr/>
        </p:nvSpPr>
        <p:spPr>
          <a:xfrm>
            <a:off x="617917" y="3249670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So: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D7F427E-E1A6-1E44-8D4E-20B7B368E830}"/>
                  </a:ext>
                </a:extLst>
              </p:cNvPr>
              <p:cNvSpPr/>
              <p:nvPr/>
            </p:nvSpPr>
            <p:spPr>
              <a:xfrm>
                <a:off x="401782" y="4111762"/>
                <a:ext cx="2897203" cy="729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D7F427E-E1A6-1E44-8D4E-20B7B368E8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2" y="4111762"/>
                <a:ext cx="2897203" cy="729559"/>
              </a:xfrm>
              <a:prstGeom prst="rect">
                <a:avLst/>
              </a:prstGeom>
              <a:blipFill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4501B58-A83B-554E-991B-39327E291088}"/>
                  </a:ext>
                </a:extLst>
              </p:cNvPr>
              <p:cNvSpPr/>
              <p:nvPr/>
            </p:nvSpPr>
            <p:spPr>
              <a:xfrm>
                <a:off x="3545490" y="4131054"/>
                <a:ext cx="2909194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4501B58-A83B-554E-991B-39327E291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490" y="4131054"/>
                <a:ext cx="2909194" cy="727892"/>
              </a:xfrm>
              <a:prstGeom prst="rect">
                <a:avLst/>
              </a:prstGeom>
              <a:blipFill>
                <a:blip r:embed="rId5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C368330-2815-4F47-BC68-F8D3B0257E34}"/>
                  </a:ext>
                </a:extLst>
              </p:cNvPr>
              <p:cNvSpPr/>
              <p:nvPr/>
            </p:nvSpPr>
            <p:spPr>
              <a:xfrm>
                <a:off x="6645898" y="4204279"/>
                <a:ext cx="5198283" cy="581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box>
                      <m:box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C368330-2815-4F47-BC68-F8D3B0257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898" y="4204279"/>
                <a:ext cx="5198283" cy="581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itle 1">
            <a:extLst>
              <a:ext uri="{FF2B5EF4-FFF2-40B4-BE49-F238E27FC236}">
                <a16:creationId xmlns:a16="http://schemas.microsoft.com/office/drawing/2014/main" id="{A4144B0B-E07E-BD45-B8C0-8FBC1B9398BF}"/>
              </a:ext>
            </a:extLst>
          </p:cNvPr>
          <p:cNvSpPr txBox="1">
            <a:spLocks/>
          </p:cNvSpPr>
          <p:nvPr/>
        </p:nvSpPr>
        <p:spPr>
          <a:xfrm>
            <a:off x="857602" y="83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b="1"/>
              <a:t>Forces</a:t>
            </a:r>
            <a:endParaRPr lang="en-CN" b="1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8B787BA-6B83-C54D-9352-60B45DED5910}"/>
              </a:ext>
            </a:extLst>
          </p:cNvPr>
          <p:cNvSpPr txBox="1">
            <a:spLocks/>
          </p:cNvSpPr>
          <p:nvPr/>
        </p:nvSpPr>
        <p:spPr>
          <a:xfrm>
            <a:off x="401782" y="5093027"/>
            <a:ext cx="11360726" cy="764808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149EF88-F976-7B44-ADAF-573AE6909526}"/>
                  </a:ext>
                </a:extLst>
              </p:cNvPr>
              <p:cNvSpPr/>
              <p:nvPr/>
            </p:nvSpPr>
            <p:spPr>
              <a:xfrm>
                <a:off x="401781" y="5110651"/>
                <a:ext cx="2881302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149EF88-F976-7B44-ADAF-573AE6909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1" y="5110651"/>
                <a:ext cx="2881302" cy="727892"/>
              </a:xfrm>
              <a:prstGeom prst="rect">
                <a:avLst/>
              </a:prstGeom>
              <a:blipFill>
                <a:blip r:embed="rId7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ED4E51-A6F5-364A-91C2-0195D5E09639}"/>
                  </a:ext>
                </a:extLst>
              </p:cNvPr>
              <p:cNvSpPr/>
              <p:nvPr/>
            </p:nvSpPr>
            <p:spPr>
              <a:xfrm>
                <a:off x="3545489" y="5129943"/>
                <a:ext cx="2906885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ED4E51-A6F5-364A-91C2-0195D5E09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489" y="5129943"/>
                <a:ext cx="2906885" cy="727892"/>
              </a:xfrm>
              <a:prstGeom prst="rect">
                <a:avLst/>
              </a:prstGeom>
              <a:blipFill>
                <a:blip r:embed="rId8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6C54D6B-A866-264D-82EA-CB9F995BA956}"/>
                  </a:ext>
                </a:extLst>
              </p:cNvPr>
              <p:cNvSpPr/>
              <p:nvPr/>
            </p:nvSpPr>
            <p:spPr>
              <a:xfrm>
                <a:off x="6645897" y="5203168"/>
                <a:ext cx="5318764" cy="581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box>
                      <m:box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6C54D6B-A866-264D-82EA-CB9F995BA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897" y="5203168"/>
                <a:ext cx="5318764" cy="581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7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3" grpId="0"/>
      <p:bldP spid="35" grpId="0"/>
      <p:bldP spid="36" grpId="0"/>
      <p:bldP spid="37" grpId="0"/>
      <p:bldP spid="27" grpId="0"/>
      <p:bldP spid="29" grpId="0"/>
      <p:bldP spid="38" grpId="0" animBg="1"/>
      <p:bldP spid="39" grpId="0"/>
      <p:bldP spid="40" grpId="0"/>
      <p:bldP spid="4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38778</TotalTime>
  <Words>2032</Words>
  <Application>Microsoft Macintosh PowerPoint</Application>
  <PresentationFormat>Widescreen</PresentationFormat>
  <Paragraphs>402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GAMES103: Intro to Physics-Based Animation</vt:lpstr>
      <vt:lpstr>Topics for the Day</vt:lpstr>
      <vt:lpstr>Linear Finite Element Method</vt:lpstr>
      <vt:lpstr>The Linear FEM Assumption</vt:lpstr>
      <vt:lpstr>Deformation Gradient</vt:lpstr>
      <vt:lpstr>Green Strain</vt:lpstr>
      <vt:lpstr>Strain Energy Density Function</vt:lpstr>
      <vt:lpstr>Forces</vt:lpstr>
      <vt:lpstr>PowerPoint Presentation</vt:lpstr>
      <vt:lpstr>PowerPoint Presentation</vt:lpstr>
      <vt:lpstr>PowerPoint Presentation</vt:lpstr>
      <vt:lpstr>Implementations</vt:lpstr>
      <vt:lpstr>Finite Volume Method</vt:lpstr>
      <vt:lpstr>Traction and Stress</vt:lpstr>
      <vt:lpstr>The Finite Volume Method</vt:lpstr>
      <vt:lpstr>The Finite Volume Method</vt:lpstr>
      <vt:lpstr>This stress is not that stress</vt:lpstr>
      <vt:lpstr>Different Stresses</vt:lpstr>
      <vt:lpstr>Area Weighted Normals</vt:lpstr>
      <vt:lpstr>Different Stresses</vt:lpstr>
      <vt:lpstr>Different Stresses</vt:lpstr>
      <vt:lpstr>The Finite Volume Method</vt:lpstr>
      <vt:lpstr>The Finite Volume Method</vt:lpstr>
      <vt:lpstr>Therefore,</vt:lpstr>
      <vt:lpstr>A Quick Summary</vt:lpstr>
      <vt:lpstr>After-Class Reading</vt:lpstr>
      <vt:lpstr>After-Class Reading (Optional)</vt:lpstr>
      <vt:lpstr>Hyperelastic Models</vt:lpstr>
      <vt:lpstr>First Piola–Kirchhoff stress </vt:lpstr>
      <vt:lpstr>Rotation-Invariance</vt:lpstr>
      <vt:lpstr>Isotropic Materials</vt:lpstr>
      <vt:lpstr>Isotropic Materials</vt:lpstr>
      <vt:lpstr>Isotropic Models</vt:lpstr>
      <vt:lpstr>Isotropic Materials</vt:lpstr>
      <vt:lpstr>A Quick Summary (cont.)</vt:lpstr>
      <vt:lpstr>The Limitation of StVK</vt:lpstr>
      <vt:lpstr>PowerPoint Presentation</vt:lpstr>
      <vt:lpstr>Model Behaviors</vt:lpstr>
      <vt:lpstr>A Summary For the 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103: Intro to Physics-Based Animation</dc:title>
  <dc:creator>Huamin Wang</dc:creator>
  <cp:lastModifiedBy>Microsoft Office User</cp:lastModifiedBy>
  <cp:revision>315</cp:revision>
  <dcterms:created xsi:type="dcterms:W3CDTF">2021-10-05T05:44:54Z</dcterms:created>
  <dcterms:modified xsi:type="dcterms:W3CDTF">2021-12-20T10:01:15Z</dcterms:modified>
</cp:coreProperties>
</file>